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</p:sldMasterIdLst>
  <p:notesMasterIdLst>
    <p:notesMasterId r:id="rId16"/>
  </p:notesMasterIdLst>
  <p:handoutMasterIdLst>
    <p:handoutMasterId r:id="rId17"/>
  </p:handoutMasterIdLst>
  <p:sldIdLst>
    <p:sldId id="671" r:id="rId3"/>
    <p:sldId id="746" r:id="rId4"/>
    <p:sldId id="745" r:id="rId5"/>
    <p:sldId id="738" r:id="rId6"/>
    <p:sldId id="735" r:id="rId7"/>
    <p:sldId id="729" r:id="rId8"/>
    <p:sldId id="742" r:id="rId9"/>
    <p:sldId id="743" r:id="rId10"/>
    <p:sldId id="747" r:id="rId11"/>
    <p:sldId id="748" r:id="rId12"/>
    <p:sldId id="744" r:id="rId13"/>
    <p:sldId id="734" r:id="rId14"/>
    <p:sldId id="618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pl" initials="t" lastIdx="2" clrIdx="0"/>
  <p:cmAuthor id="1" name="Kevin Feng" initials="KF" lastIdx="1" clrIdx="1">
    <p:extLst/>
  </p:cmAuthor>
  <p:cmAuthor id="2" name="Kevin Feng" initials="KF [2]" lastIdx="8" clrIdx="2">
    <p:extLst/>
  </p:cmAuthor>
  <p:cmAuthor id="3" name="Janice Hua" initials="JH" lastIdx="14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7D7"/>
    <a:srgbClr val="F9A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9F9D0-C959-484B-AB97-BCFBBCD53326}" v="31" dt="2019-08-29T02:52:24.41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6E0"/>
          </a:solidFill>
        </a:fill>
      </a:tcStyle>
    </a:wholeTbl>
    <a:band2H>
      <a:tcTxStyle/>
      <a:tcStyle>
        <a:tcBdr/>
        <a:fill>
          <a:solidFill>
            <a:srgbClr val="EBECF0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F1D6"/>
          </a:solidFill>
        </a:fill>
      </a:tcStyle>
    </a:wholeTbl>
    <a:band2H>
      <a:tcTxStyle/>
      <a:tcStyle>
        <a:tcBdr/>
        <a:fill>
          <a:solidFill>
            <a:srgbClr val="F7F8EC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4D3"/>
          </a:solidFill>
        </a:fill>
      </a:tcStyle>
    </a:wholeTbl>
    <a:band2H>
      <a:tcTxStyle/>
      <a:tcStyle>
        <a:tcBdr/>
        <a:fill>
          <a:solidFill>
            <a:srgbClr val="EDEBEA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8"/>
    <p:restoredTop sz="94643"/>
  </p:normalViewPr>
  <p:slideViewPr>
    <p:cSldViewPr snapToGrid="0">
      <p:cViewPr varScale="1">
        <p:scale>
          <a:sx n="89" d="100"/>
          <a:sy n="89" d="100"/>
        </p:scale>
        <p:origin x="192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microsoft.com/office/2016/11/relationships/changesInfo" Target="changesInfos/changesInfo1.xml"/><Relationship Id="rId24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Feng" userId="3c13dd51-0514-41e9-b4f9-72f13a7b0b0e" providerId="ADAL" clId="{0CC9F9D0-C959-484B-AB97-BCFBBCD53326}"/>
    <pc:docChg chg="custSel modSld">
      <pc:chgData name="Kevin Feng" userId="3c13dd51-0514-41e9-b4f9-72f13a7b0b0e" providerId="ADAL" clId="{0CC9F9D0-C959-484B-AB97-BCFBBCD53326}" dt="2019-08-29T02:52:24.416" v="9"/>
      <pc:docMkLst>
        <pc:docMk/>
      </pc:docMkLst>
      <pc:sldChg chg="modSp">
        <pc:chgData name="Kevin Feng" userId="3c13dd51-0514-41e9-b4f9-72f13a7b0b0e" providerId="ADAL" clId="{0CC9F9D0-C959-484B-AB97-BCFBBCD53326}" dt="2019-08-28T09:41:35.280" v="2" actId="1036"/>
        <pc:sldMkLst>
          <pc:docMk/>
          <pc:sldMk cId="2979328586" sldId="675"/>
        </pc:sldMkLst>
        <pc:spChg chg="mod">
          <ac:chgData name="Kevin Feng" userId="3c13dd51-0514-41e9-b4f9-72f13a7b0b0e" providerId="ADAL" clId="{0CC9F9D0-C959-484B-AB97-BCFBBCD53326}" dt="2019-08-28T09:41:35.280" v="2" actId="1036"/>
          <ac:spMkLst>
            <pc:docMk/>
            <pc:sldMk cId="2979328586" sldId="675"/>
            <ac:spMk id="9" creationId="{C1F2A9BB-276F-8D45-8DC8-D495545B01B6}"/>
          </ac:spMkLst>
        </pc:spChg>
      </pc:sldChg>
      <pc:sldChg chg="addSp delSp">
        <pc:chgData name="Kevin Feng" userId="3c13dd51-0514-41e9-b4f9-72f13a7b0b0e" providerId="ADAL" clId="{0CC9F9D0-C959-484B-AB97-BCFBBCD53326}" dt="2019-08-29T02:52:24.416" v="9"/>
        <pc:sldMkLst>
          <pc:docMk/>
          <pc:sldMk cId="407963609" sldId="734"/>
        </pc:sldMkLst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2" creationId="{199969D3-A06B-3B40-9E83-35953DC41A93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9" creationId="{B7A7F1CA-E8EE-0742-8FB6-BB4930F65D2D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10" creationId="{6C7B639B-196E-9A45-81D9-BF81382720EB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12" creationId="{434D40B4-C7BA-C845-9075-53029B01D34D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13" creationId="{2C9F4D5B-A809-4343-BBA3-ACAA208C1DE5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14" creationId="{F6FEA582-BC49-E141-8C95-7E59791A4C39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15" creationId="{D465D5B7-E3B4-A943-8987-735137E87FAB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16" creationId="{7D52F545-C97D-F542-A02C-5F759D8C7625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17" creationId="{9B1C568B-635D-204F-ABD7-4F810E07D2D1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18" creationId="{743E0D6F-903F-4D42-B119-C04402107AC8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19" creationId="{A8851930-CC5C-0140-AC4D-A15F6B3CDFC1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20" creationId="{322D5F52-463A-8C49-9DDE-A9D876B59DFC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21" creationId="{8C36BC32-E1D3-D14F-ACF7-B4BC1749FBD0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22" creationId="{019FE7E2-304F-0B42-8B30-6DD5598F6B31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23" creationId="{3C47BF27-A18D-3E49-8645-F2AE7C79C047}"/>
          </ac:spMkLst>
        </pc:spChg>
        <pc:spChg chg="del">
          <ac:chgData name="Kevin Feng" userId="3c13dd51-0514-41e9-b4f9-72f13a7b0b0e" providerId="ADAL" clId="{0CC9F9D0-C959-484B-AB97-BCFBBCD53326}" dt="2019-08-29T02:52:23.587" v="8" actId="478"/>
          <ac:spMkLst>
            <pc:docMk/>
            <pc:sldMk cId="407963609" sldId="734"/>
            <ac:spMk id="24" creationId="{D878A0B6-47C0-B447-A76C-70FC65914ED3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33" creationId="{CB242ABB-8153-AF4F-A974-1F7C689D0EAA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34" creationId="{11A3A7EE-1502-8E4A-BE76-8A2F534D589A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35" creationId="{18C0F6A2-3B72-854E-8C01-B64732C42B47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49" creationId="{B0C3C1C6-7651-5941-98AF-9084DE708A44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50" creationId="{A2D6ED13-F57A-074D-B83A-58B650EB595F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51" creationId="{C2E7F426-F8BB-CE48-A032-E3383B956009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53" creationId="{F8B403AD-0E6D-9249-8298-62E80010A7C0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54" creationId="{72F64C84-2699-A046-BFFA-327FCE65240F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55" creationId="{5D113546-93A7-F840-BFDA-30AB09C0D045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56" creationId="{E29AB523-2C13-0C4B-847F-78C59ED3E37B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57" creationId="{18D10220-F930-5E4D-8D70-27BC5173572E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58" creationId="{2029059C-DF59-E545-9B36-F00EA9930138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59" creationId="{7F8F20CD-0C02-0C42-83D3-AB4CC142FE6D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60" creationId="{410C96F9-83BE-B34C-AAB0-075ED81354AF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61" creationId="{5A5C8853-FFF2-4D42-9C40-CEEE5852A956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62" creationId="{4F192D59-5843-3A4F-8EBA-6C05C29D4A11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65" creationId="{BDF80762-5C9C-5243-B00A-D4E95D76C761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66" creationId="{51A03EB8-DD77-5A4B-BEF6-90A99D7C40AE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70" creationId="{0DAEDF03-9AB6-744E-A20D-B061882B9D16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71" creationId="{58ADA1A5-BA80-EF41-8E74-AD4D3313DB10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76" creationId="{3B19E8A6-85C6-8C4C-A296-671F9B5FD9B2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77" creationId="{89E0C923-D1AA-B447-A653-40093E5F7BC9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80" creationId="{A58ED72C-D43E-A841-807F-045C121631D1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81" creationId="{F7339EB9-76D8-8F44-B85B-4A9EDC29B6B2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84" creationId="{D4061EBF-F310-0A43-9CCE-5DFB9293A09D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85" creationId="{8B18BC92-0CCE-B845-87F6-0A6A81E7BCFD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87" creationId="{1010FD54-A88F-7442-A22B-9CE0933F1E63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88" creationId="{B95380FD-10BB-8C4F-9C7E-91E77A25CDF9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90" creationId="{81026F21-F5EA-144E-B94E-40138165280B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91" creationId="{3FCFFAAA-6A8C-9A43-A205-90D14995324B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95" creationId="{09CAA6F5-8106-954E-9B75-5DDA85E957AB}"/>
          </ac:spMkLst>
        </pc:spChg>
        <pc:spChg chg="add">
          <ac:chgData name="Kevin Feng" userId="3c13dd51-0514-41e9-b4f9-72f13a7b0b0e" providerId="ADAL" clId="{0CC9F9D0-C959-484B-AB97-BCFBBCD53326}" dt="2019-08-29T02:52:24.416" v="9"/>
          <ac:spMkLst>
            <pc:docMk/>
            <pc:sldMk cId="407963609" sldId="734"/>
            <ac:spMk id="96" creationId="{5BDC49E9-FF2B-DB41-B88A-8B8436DCD807}"/>
          </ac:spMkLst>
        </pc:sp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25" creationId="{DFAF8F74-0841-9F4B-9D38-52E98C76C8D8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26" creationId="{792BA75C-2995-4246-A5B7-A1B1C8CD94E8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27" creationId="{4F8D455B-730E-744C-85A4-0C99843B15C1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28" creationId="{38A72F10-40A7-6241-BF88-1AD3D6FF03FC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29" creationId="{C868DE5E-3626-A744-A1A7-648B0C57020F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30" creationId="{217416F5-C89F-9C44-8797-BA4A757E7E6B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31" creationId="{DD903D5E-CE0B-0B48-A379-E7D5275F414B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32" creationId="{0F583FF0-0E2A-5A4A-9BC6-6359E05F5575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36" creationId="{1503E14F-9538-8A4D-AC5F-85D4E5BA0A2B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37" creationId="{B6B9C56E-A934-C94D-9F90-B62326EDDD06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38" creationId="{0C384C2C-15CF-1C4E-9D96-B80B4C4EC553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39" creationId="{AC1CA73E-4ED8-8F45-8BE8-F3F388EFFF27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40" creationId="{52B335FD-E67D-0E46-9FCA-9C5F7CAD853F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41" creationId="{4D886BAC-FF1B-2E49-88EE-D0746538ADDE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42" creationId="{1D06E234-113B-1C40-9A83-6591320133FC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43" creationId="{885038E5-57C1-C04F-9DD6-AA6ED9F806BB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44" creationId="{50859664-46E7-144F-AEE1-B03DFE148F5C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45" creationId="{F9789C2E-D8B4-FF46-B20A-5B95A48E9BA6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46" creationId="{5D87C758-2B29-B945-A608-4D2C87A4DDF3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47" creationId="{70845BA4-FA32-8D45-A0BD-0F8D06D244E6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48" creationId="{2C70E6BF-40D1-9044-8DEC-18E4917D08D9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52" creationId="{47B453A1-BA85-D04C-91BA-11FFCCACA479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63" creationId="{BCCCA498-B1FC-DD4E-8F48-84FA1AF94C61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64" creationId="{2F129764-F95B-2F44-97A5-BAA2E427BEAC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67" creationId="{CD45DBAF-4113-D548-A14E-86A024F5F73A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68" creationId="{954DED3D-D31F-4647-BCAF-6807C35CFEB1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69" creationId="{E33B2339-A305-B142-9C1E-CEBD98B43329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72" creationId="{F2DF3580-81B3-A64D-A2D8-F93E07BE58C7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73" creationId="{B7132DA1-C1D5-0144-94C0-B4530B2A1847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74" creationId="{B813B50F-C090-1C40-95CD-D36F5B592A33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75" creationId="{FC815F03-3235-D948-A136-91BAFCCF974C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78" creationId="{023C4E69-42EE-CA47-A03F-DB087185745C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79" creationId="{E2B4F642-4A2C-EE4D-A956-B9BEE4BB5154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82" creationId="{5891327C-CCC1-BA4C-8F56-643EB36D3D2B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83" creationId="{5A37A774-391A-C54C-B2D5-AFFD5A48E005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86" creationId="{0D1C913C-80CA-1C4E-873D-6F703D36F034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89" creationId="{4CE3616C-F0A4-8748-8B48-E719DC2EEDF7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92" creationId="{AA66C4B3-617A-E342-BCD2-347D3887D3C2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93" creationId="{BA78DD76-7027-234D-8FDB-79F646CBCFAF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94" creationId="{82672EF9-C40C-E14B-BB75-4DEB6F51D8D4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97" creationId="{5ED04C78-6EAF-0445-8B5B-3DCBE0D43F0B}"/>
          </ac:picMkLst>
        </pc:picChg>
        <pc:picChg chg="add">
          <ac:chgData name="Kevin Feng" userId="3c13dd51-0514-41e9-b4f9-72f13a7b0b0e" providerId="ADAL" clId="{0CC9F9D0-C959-484B-AB97-BCFBBCD53326}" dt="2019-08-29T02:52:24.416" v="9"/>
          <ac:picMkLst>
            <pc:docMk/>
            <pc:sldMk cId="407963609" sldId="734"/>
            <ac:picMk id="98" creationId="{61E50F6A-0AB2-CE4A-8158-6EB37EA487A8}"/>
          </ac:picMkLst>
        </pc:picChg>
      </pc:sldChg>
      <pc:sldChg chg="modSp">
        <pc:chgData name="Kevin Feng" userId="3c13dd51-0514-41e9-b4f9-72f13a7b0b0e" providerId="ADAL" clId="{0CC9F9D0-C959-484B-AB97-BCFBBCD53326}" dt="2019-08-28T09:42:13.847" v="7" actId="20577"/>
        <pc:sldMkLst>
          <pc:docMk/>
          <pc:sldMk cId="1470097392" sldId="739"/>
        </pc:sldMkLst>
        <pc:spChg chg="mod">
          <ac:chgData name="Kevin Feng" userId="3c13dd51-0514-41e9-b4f9-72f13a7b0b0e" providerId="ADAL" clId="{0CC9F9D0-C959-484B-AB97-BCFBBCD53326}" dt="2019-08-28T09:42:13.847" v="7" actId="20577"/>
          <ac:spMkLst>
            <pc:docMk/>
            <pc:sldMk cId="1470097392" sldId="739"/>
            <ac:spMk id="454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96B-C34B-9C13-DCA698C448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96B-C34B-9C13-DCA698C448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96B-C34B-9C13-DCA698C448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659-A243-983C-1AA9C59A165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1659-A243-983C-1AA9C59A165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659-A243-983C-1AA9C59A165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1659-A243-983C-1AA9C59A1657}"/>
              </c:ext>
            </c:extLst>
          </c:dPt>
          <c:dLbls>
            <c:dLbl>
              <c:idx val="4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1659-A243-983C-1AA9C59A1657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1659-A243-983C-1AA9C59A1657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Gambling</c:v>
                </c:pt>
                <c:pt idx="1">
                  <c:v>Game</c:v>
                </c:pt>
                <c:pt idx="2">
                  <c:v>High-risk</c:v>
                </c:pt>
                <c:pt idx="3">
                  <c:v>Exchange</c:v>
                </c:pt>
                <c:pt idx="4">
                  <c:v>Finance</c:v>
                </c:pt>
                <c:pt idx="5">
                  <c:v>Social Networking</c:v>
                </c:pt>
                <c:pt idx="6">
                  <c:v>Other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606.0</c:v>
                </c:pt>
                <c:pt idx="1">
                  <c:v>398.0</c:v>
                </c:pt>
                <c:pt idx="2">
                  <c:v>358.0</c:v>
                </c:pt>
                <c:pt idx="3">
                  <c:v>111.0</c:v>
                </c:pt>
                <c:pt idx="4">
                  <c:v>50.0</c:v>
                </c:pt>
                <c:pt idx="5">
                  <c:v>30.0</c:v>
                </c:pt>
                <c:pt idx="6">
                  <c:v>287.0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659-A243-983C-1AA9C59A165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3856508168017"/>
          <c:y val="0.22652175716946"/>
          <c:w val="0.313383306692625"/>
          <c:h val="0.5469564856610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01AE6BC-19C2-4400-A9AF-E19EEFBA9F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F1E4556-0737-4548-87C6-C2EB8A9673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6FEC0-6539-4730-B8B6-18A0D6505E05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218C5EE-52E8-45DE-8866-C769E2AA84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48F0C9-676F-432F-AC2A-BE897A22ED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1C53F-587E-4E9A-ADA6-13328D3D31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710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4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070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48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200" dirty="0">
                <a:solidFill>
                  <a:schemeClr val="bg2"/>
                </a:solidFill>
                <a:latin typeface="Gill Sans MT" panose="020B0502020104020203" pitchFamily="34" charset="0"/>
              </a:rPr>
              <a:t>产品质量低下 （用户体验差、产品逻辑不完善、运营售后较弱）</a:t>
            </a:r>
          </a:p>
          <a:p>
            <a:pPr lvl="1"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200" dirty="0">
                <a:solidFill>
                  <a:schemeClr val="bg2"/>
                </a:solidFill>
                <a:latin typeface="Gill Sans MT" panose="020B0502020104020203" pitchFamily="34" charset="0"/>
              </a:rPr>
              <a:t>无自我生存能力（没有稳定的盈利模式和长效的运营模式）</a:t>
            </a:r>
          </a:p>
          <a:p>
            <a:pPr lvl="1"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200" dirty="0">
                <a:solidFill>
                  <a:schemeClr val="bg2"/>
                </a:solidFill>
                <a:latin typeface="Gill Sans MT" panose="020B0502020104020203" pitchFamily="34" charset="0"/>
              </a:rPr>
              <a:t>团队能力低下（临时工，没有管理运营团队经验，在传统</a:t>
            </a:r>
            <a:r>
              <a:rPr lang="en-US" sz="1200" dirty="0">
                <a:solidFill>
                  <a:schemeClr val="bg2"/>
                </a:solidFill>
                <a:latin typeface="Gill Sans MT" panose="020B0502020104020203" pitchFamily="34" charset="0"/>
              </a:rPr>
              <a:t>app </a:t>
            </a:r>
            <a:r>
              <a:rPr lang="zh-CN" altLang="en-US" sz="1200" dirty="0">
                <a:solidFill>
                  <a:schemeClr val="bg2"/>
                </a:solidFill>
                <a:latin typeface="Gill Sans MT" panose="020B0502020104020203" pitchFamily="34" charset="0"/>
              </a:rPr>
              <a:t>体系没有很好的经验累积）</a:t>
            </a:r>
            <a:endParaRPr lang="en-US" sz="1200" dirty="0">
              <a:solidFill>
                <a:schemeClr val="bg2"/>
              </a:solidFill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680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7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="" xmlns:a16="http://schemas.microsoft.com/office/drawing/2014/main" id="{4FBA4E44-2FCD-4FEE-968E-81D1F08C2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BF5A7758-C5E0-406C-AABC-B14553D05A0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3B0D2B-2161-064C-AA30-2113BBE4F0DC}"/>
              </a:ext>
            </a:extLst>
          </p:cNvPr>
          <p:cNvSpPr txBox="1"/>
          <p:nvPr userDrawn="1"/>
        </p:nvSpPr>
        <p:spPr>
          <a:xfrm>
            <a:off x="778474" y="6388442"/>
            <a:ext cx="357110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#</a:t>
            </a: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CreateValuableTXs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51767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625600" y="3886200"/>
            <a:ext cx="9144000" cy="990600"/>
          </a:xfrm>
          <a:prstGeom prst="rect">
            <a:avLst/>
          </a:prstGeom>
        </p:spPr>
        <p:txBody>
          <a:bodyPr anchor="t"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矩形 20"/>
          <p:cNvSpPr/>
          <p:nvPr/>
        </p:nvSpPr>
        <p:spPr>
          <a:xfrm>
            <a:off x="1206500" y="3648074"/>
            <a:ext cx="9753600" cy="1280162"/>
          </a:xfrm>
          <a:prstGeom prst="rect">
            <a:avLst/>
          </a:prstGeom>
          <a:ln w="6350" cap="rnd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矩形 21"/>
          <p:cNvSpPr/>
          <p:nvPr/>
        </p:nvSpPr>
        <p:spPr>
          <a:xfrm>
            <a:off x="1206500" y="3648074"/>
            <a:ext cx="304800" cy="12801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lide Number Placeholder 6">
            <a:extLst>
              <a:ext uri="{FF2B5EF4-FFF2-40B4-BE49-F238E27FC236}">
                <a16:creationId xmlns="" xmlns:a16="http://schemas.microsoft.com/office/drawing/2014/main" id="{42431BB4-9568-4931-9D9B-53324B5C9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BF5A7758-C5E0-406C-AABC-B14553D05A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5811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>
            <a:extLst>
              <a:ext uri="{FF2B5EF4-FFF2-40B4-BE49-F238E27FC236}">
                <a16:creationId xmlns="" xmlns:a16="http://schemas.microsoft.com/office/drawing/2014/main" id="{42431BB4-9568-4931-9D9B-53324B5C9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BF5A7758-C5E0-406C-AABC-B14553D05A0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等腰三角形 9">
            <a:extLst>
              <a:ext uri="{FF2B5EF4-FFF2-40B4-BE49-F238E27FC236}">
                <a16:creationId xmlns="" xmlns:a16="http://schemas.microsoft.com/office/drawing/2014/main" id="{B0DBD620-3252-43A3-8215-CCBB9EF9962E}"/>
              </a:ext>
            </a:extLst>
          </p:cNvPr>
          <p:cNvSpPr/>
          <p:nvPr userDrawn="1"/>
        </p:nvSpPr>
        <p:spPr>
          <a:xfrm rot="5400000">
            <a:off x="595529" y="6442504"/>
            <a:ext cx="129142" cy="1085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9C0D8102-2E58-4CDD-80B4-EEB15F7E7347}"/>
              </a:ext>
            </a:extLst>
          </p:cNvPr>
          <p:cNvSpPr txBox="1"/>
          <p:nvPr userDrawn="1"/>
        </p:nvSpPr>
        <p:spPr>
          <a:xfrm>
            <a:off x="788193" y="6362834"/>
            <a:ext cx="1061561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lang="en-US" b="0" err="1">
                <a:solidFill>
                  <a:schemeClr val="bg2"/>
                </a:solidFill>
              </a:rPr>
              <a:t>VeChain</a:t>
            </a:r>
            <a:r>
              <a:rPr lang="en-US" altLang="zh-CN" b="0">
                <a:solidFill>
                  <a:schemeClr val="bg2"/>
                </a:solidFill>
              </a:rPr>
              <a:t>,</a:t>
            </a:r>
            <a:r>
              <a:rPr lang="zh-CN" altLang="en-US" b="0">
                <a:solidFill>
                  <a:schemeClr val="bg2"/>
                </a:solidFill>
              </a:rPr>
              <a:t> </a:t>
            </a:r>
            <a:r>
              <a:rPr lang="en-US" b="0">
                <a:solidFill>
                  <a:schemeClr val="bg2"/>
                </a:solidFill>
              </a:rPr>
              <a:t>S</a:t>
            </a:r>
            <a:r>
              <a:rPr lang="en-US" altLang="zh-CN" b="0">
                <a:solidFill>
                  <a:schemeClr val="bg2"/>
                </a:solidFill>
              </a:rPr>
              <a:t>trictly </a:t>
            </a:r>
            <a:r>
              <a:rPr lang="en-US" b="0">
                <a:solidFill>
                  <a:schemeClr val="bg2"/>
                </a:solidFill>
              </a:rPr>
              <a:t>Confidential</a:t>
            </a:r>
            <a:endParaRPr b="0">
              <a:solidFill>
                <a:schemeClr val="bg2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2DEE52CF-F159-4A6C-BCF6-CCB6E578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032"/>
            <a:ext cx="10972800" cy="66865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Body Level One…">
            <a:extLst>
              <a:ext uri="{FF2B5EF4-FFF2-40B4-BE49-F238E27FC236}">
                <a16:creationId xmlns="" xmlns:a16="http://schemas.microsoft.com/office/drawing/2014/main" id="{A8592015-CF03-4D92-835A-D5D958D8D2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49377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5135280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>
            <a:extLst>
              <a:ext uri="{FF2B5EF4-FFF2-40B4-BE49-F238E27FC236}">
                <a16:creationId xmlns="" xmlns:a16="http://schemas.microsoft.com/office/drawing/2014/main" id="{42431BB4-9568-4931-9D9B-53324B5C9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BF5A7758-C5E0-406C-AABC-B14553D05A0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等腰三角形 9">
            <a:extLst>
              <a:ext uri="{FF2B5EF4-FFF2-40B4-BE49-F238E27FC236}">
                <a16:creationId xmlns="" xmlns:a16="http://schemas.microsoft.com/office/drawing/2014/main" id="{B0DBD620-3252-43A3-8215-CCBB9EF9962E}"/>
              </a:ext>
            </a:extLst>
          </p:cNvPr>
          <p:cNvSpPr/>
          <p:nvPr userDrawn="1"/>
        </p:nvSpPr>
        <p:spPr>
          <a:xfrm rot="5400000">
            <a:off x="595529" y="6442504"/>
            <a:ext cx="129142" cy="1085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9C0D8102-2E58-4CDD-80B4-EEB15F7E7347}"/>
              </a:ext>
            </a:extLst>
          </p:cNvPr>
          <p:cNvSpPr txBox="1"/>
          <p:nvPr userDrawn="1"/>
        </p:nvSpPr>
        <p:spPr>
          <a:xfrm>
            <a:off x="788193" y="6362834"/>
            <a:ext cx="1061561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lang="en-US" b="0" err="1">
                <a:solidFill>
                  <a:schemeClr val="bg2"/>
                </a:solidFill>
              </a:rPr>
              <a:t>VeChain</a:t>
            </a:r>
            <a:r>
              <a:rPr lang="en-US" altLang="zh-CN" b="0">
                <a:solidFill>
                  <a:schemeClr val="bg2"/>
                </a:solidFill>
              </a:rPr>
              <a:t>,</a:t>
            </a:r>
            <a:r>
              <a:rPr lang="zh-CN" altLang="en-US" b="0">
                <a:solidFill>
                  <a:schemeClr val="bg2"/>
                </a:solidFill>
              </a:rPr>
              <a:t> </a:t>
            </a:r>
            <a:r>
              <a:rPr lang="en-US" b="0">
                <a:solidFill>
                  <a:schemeClr val="bg2"/>
                </a:solidFill>
              </a:rPr>
              <a:t>S</a:t>
            </a:r>
            <a:r>
              <a:rPr lang="en-US" altLang="zh-CN" b="0">
                <a:solidFill>
                  <a:schemeClr val="bg2"/>
                </a:solidFill>
              </a:rPr>
              <a:t>trictly </a:t>
            </a:r>
            <a:r>
              <a:rPr lang="en-US" b="0">
                <a:solidFill>
                  <a:schemeClr val="bg2"/>
                </a:solidFill>
              </a:rPr>
              <a:t>Confidential</a:t>
            </a:r>
            <a:endParaRPr b="0">
              <a:solidFill>
                <a:schemeClr val="bg2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2DEE52CF-F159-4A6C-BCF6-CCB6E578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032"/>
            <a:ext cx="10972800" cy="66865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Body Level One…">
            <a:extLst>
              <a:ext uri="{FF2B5EF4-FFF2-40B4-BE49-F238E27FC236}">
                <a16:creationId xmlns="" xmlns:a16="http://schemas.microsoft.com/office/drawing/2014/main" id="{A8592015-CF03-4D92-835A-D5D958D8D2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49377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278378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="" xmlns:a16="http://schemas.microsoft.com/office/drawing/2014/main" id="{4FBA4E44-2FCD-4FEE-968E-81D1F08C2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BF5A7758-C5E0-406C-AABC-B14553D05A0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C7FF36-5427-4424-89FE-35B8EF45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8257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ECB12F6F-82CA-49E0-92B3-616A67BA5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A7758-C5E0-406C-AABC-B14553D05A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24527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EABCC27-3908-443B-9043-C40DCED1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21883ACF-4F7E-4A74-8A68-C47EA4DB0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A7758-C5E0-406C-AABC-B14553D05A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560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27"/>
          <p:cNvSpPr/>
          <p:nvPr/>
        </p:nvSpPr>
        <p:spPr>
          <a:xfrm>
            <a:off x="609600" y="6353175"/>
            <a:ext cx="10972801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直接连接符 28"/>
          <p:cNvSpPr/>
          <p:nvPr/>
        </p:nvSpPr>
        <p:spPr>
          <a:xfrm>
            <a:off x="609600" y="1143000"/>
            <a:ext cx="10972801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等腰三角形 9"/>
          <p:cNvSpPr/>
          <p:nvPr/>
        </p:nvSpPr>
        <p:spPr>
          <a:xfrm rot="5400000">
            <a:off x="590609" y="6447423"/>
            <a:ext cx="190850" cy="160419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4937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E182FD9-4FFE-474B-9058-7FB32513C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BF5A7758-C5E0-406C-AABC-B14553D05A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6" r:id="rId4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 panose="02050604050505020204" pitchFamily="18" charset="0"/>
          <a:ea typeface="Bookman Old Style" panose="02050604050505020204" pitchFamily="18" charset="0"/>
          <a:cs typeface="Arial" panose="020B0604020202020204" pitchFamily="34" charset="0"/>
          <a:sym typeface="Bookman Old Styl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9pPr>
    </p:titleStyle>
    <p:bodyStyle>
      <a:lvl1pPr marL="274320" marR="0" indent="-2743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6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77"/>
          <a:ea typeface="Gill Sans MT" panose="020B0502020104020203" pitchFamily="34" charset="77"/>
          <a:cs typeface="Arial" panose="020B0604020202020204" pitchFamily="34" charset="0"/>
          <a:sym typeface="Gill Sans MT"/>
        </a:defRPr>
      </a:lvl1pPr>
      <a:lvl2pPr marL="584420" marR="0" indent="-3101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6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77"/>
          <a:ea typeface="Gill Sans MT" panose="020B0502020104020203" pitchFamily="34" charset="77"/>
          <a:cs typeface="Arial" panose="020B0604020202020204" pitchFamily="34" charset="0"/>
          <a:sym typeface="Gill Sans MT"/>
        </a:defRPr>
      </a:lvl2pPr>
      <a:lvl3pPr marL="891540" marR="0" indent="-2971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6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77"/>
          <a:ea typeface="Gill Sans MT" panose="020B0502020104020203" pitchFamily="34" charset="77"/>
          <a:cs typeface="Arial" panose="020B0604020202020204" pitchFamily="34" charset="0"/>
          <a:sym typeface="Gill Sans MT"/>
        </a:defRPr>
      </a:lvl3pPr>
      <a:lvl4pPr marL="1198880" marR="0" indent="-330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◻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77"/>
          <a:ea typeface="Gill Sans MT" panose="020B0502020104020203" pitchFamily="34" charset="77"/>
          <a:cs typeface="Arial" panose="020B0604020202020204" pitchFamily="34" charset="0"/>
          <a:sym typeface="Gill Sans MT"/>
        </a:defRPr>
      </a:lvl4pPr>
      <a:lvl5pPr marL="1514475" marR="0" indent="-3714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◻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77"/>
          <a:ea typeface="Gill Sans MT" panose="020B0502020104020203" pitchFamily="34" charset="77"/>
          <a:cs typeface="Arial" panose="020B0604020202020204" pitchFamily="34" charset="0"/>
          <a:sym typeface="Gill Sans MT"/>
        </a:defRPr>
      </a:lvl5pPr>
      <a:lvl6pPr marL="1760220" marR="0" indent="-2971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1985554" marR="0" indent="-33963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2168434" marR="0" indent="-33963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2407919" marR="0" indent="-3962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27"/>
          <p:cNvSpPr/>
          <p:nvPr/>
        </p:nvSpPr>
        <p:spPr>
          <a:xfrm>
            <a:off x="609600" y="6353175"/>
            <a:ext cx="1097280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直接连接符 28"/>
          <p:cNvSpPr/>
          <p:nvPr/>
        </p:nvSpPr>
        <p:spPr>
          <a:xfrm>
            <a:off x="609600" y="899160"/>
            <a:ext cx="1097280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等腰三角形 9"/>
          <p:cNvSpPr/>
          <p:nvPr/>
        </p:nvSpPr>
        <p:spPr>
          <a:xfrm rot="5400000">
            <a:off x="595529" y="6442504"/>
            <a:ext cx="129142" cy="1085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240032"/>
            <a:ext cx="10972800" cy="668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4937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E182FD9-4FFE-474B-9058-7FB32513C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BF5A7758-C5E0-406C-AABC-B14553D05A0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51BF191A-80E8-46EA-B8F7-5B259179D954}"/>
              </a:ext>
            </a:extLst>
          </p:cNvPr>
          <p:cNvSpPr txBox="1"/>
          <p:nvPr userDrawn="1"/>
        </p:nvSpPr>
        <p:spPr>
          <a:xfrm>
            <a:off x="788193" y="6362834"/>
            <a:ext cx="1061561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lang="en-US" b="0" err="1">
                <a:solidFill>
                  <a:schemeClr val="bg2"/>
                </a:solidFill>
              </a:rPr>
              <a:t>VeChain</a:t>
            </a:r>
            <a:r>
              <a:rPr lang="en-US" altLang="zh-CN" b="0">
                <a:solidFill>
                  <a:schemeClr val="bg2"/>
                </a:solidFill>
              </a:rPr>
              <a:t>,</a:t>
            </a:r>
            <a:r>
              <a:rPr lang="zh-CN" altLang="en-US" b="0">
                <a:solidFill>
                  <a:schemeClr val="bg2"/>
                </a:solidFill>
              </a:rPr>
              <a:t> </a:t>
            </a:r>
            <a:r>
              <a:rPr lang="en-US" b="0">
                <a:solidFill>
                  <a:schemeClr val="bg2"/>
                </a:solidFill>
              </a:rPr>
              <a:t>S</a:t>
            </a:r>
            <a:r>
              <a:rPr lang="en-US" altLang="zh-CN" b="0">
                <a:solidFill>
                  <a:schemeClr val="bg2"/>
                </a:solidFill>
              </a:rPr>
              <a:t>trictly </a:t>
            </a:r>
            <a:r>
              <a:rPr lang="en-US" b="0">
                <a:solidFill>
                  <a:schemeClr val="bg2"/>
                </a:solidFill>
              </a:rPr>
              <a:t>Confidential</a:t>
            </a:r>
            <a:endParaRPr b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464653"/>
          </a:solidFill>
          <a:uFillTx/>
          <a:latin typeface="Bookman Old Style"/>
          <a:ea typeface="Bookman Old Style"/>
          <a:cs typeface="Bookman Old Style"/>
          <a:sym typeface="Bookman Old Style"/>
        </a:defRPr>
      </a:lvl9pPr>
    </p:titleStyle>
    <p:bodyStyle>
      <a:lvl1pPr marL="274320" marR="0" indent="-2743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6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584420" marR="0" indent="-3101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6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891540" marR="0" indent="-2971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6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198880" marR="0" indent="-330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◻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1514475" marR="0" indent="-3714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Tx/>
        <a:buChar char="◻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1760220" marR="0" indent="-2971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1985554" marR="0" indent="-33963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2168434" marR="0" indent="-33963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2407919" marR="0" indent="-3962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Tx/>
        <a:buChar char="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jpeg"/><Relationship Id="rId28" Type="http://schemas.openxmlformats.org/officeDocument/2006/relationships/image" Target="../media/image50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30" Type="http://schemas.openxmlformats.org/officeDocument/2006/relationships/image" Target="../media/image52.png"/><Relationship Id="rId31" Type="http://schemas.openxmlformats.org/officeDocument/2006/relationships/image" Target="../media/image53.png"/><Relationship Id="rId32" Type="http://schemas.openxmlformats.org/officeDocument/2006/relationships/image" Target="../media/image54.png"/><Relationship Id="rId9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33" Type="http://schemas.openxmlformats.org/officeDocument/2006/relationships/image" Target="../media/image55.png"/><Relationship Id="rId34" Type="http://schemas.openxmlformats.org/officeDocument/2006/relationships/image" Target="../media/image56.png"/><Relationship Id="rId35" Type="http://schemas.openxmlformats.org/officeDocument/2006/relationships/image" Target="../media/image57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37" Type="http://schemas.openxmlformats.org/officeDocument/2006/relationships/image" Target="../media/image59.png"/><Relationship Id="rId38" Type="http://schemas.openxmlformats.org/officeDocument/2006/relationships/image" Target="../media/image60.png"/><Relationship Id="rId39" Type="http://schemas.openxmlformats.org/officeDocument/2006/relationships/image" Target="../media/image61.png"/><Relationship Id="rId40" Type="http://schemas.openxmlformats.org/officeDocument/2006/relationships/image" Target="../media/image62.png"/><Relationship Id="rId41" Type="http://schemas.openxmlformats.org/officeDocument/2006/relationships/image" Target="../media/image63.png"/><Relationship Id="rId42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hyperlink" Target="http://www.vechain.com/" TargetMode="External"/><Relationship Id="rId6" Type="http://schemas.openxmlformats.org/officeDocument/2006/relationships/image" Target="../media/image65.jpe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AA04464-F406-4EBB-B388-255460DF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75"/>
            <a:ext cx="12192000" cy="6886875"/>
          </a:xfrm>
          <a:prstGeom prst="rect">
            <a:avLst/>
          </a:prstGeom>
        </p:spPr>
      </p:pic>
      <p:sp>
        <p:nvSpPr>
          <p:cNvPr id="45" name="任意多边形: 形状 44">
            <a:extLst>
              <a:ext uri="{FF2B5EF4-FFF2-40B4-BE49-F238E27FC236}">
                <a16:creationId xmlns="" xmlns:a16="http://schemas.microsoft.com/office/drawing/2014/main" id="{85F732E1-55FC-4AAB-A164-827B0358E555}"/>
              </a:ext>
            </a:extLst>
          </p:cNvPr>
          <p:cNvSpPr/>
          <p:nvPr/>
        </p:nvSpPr>
        <p:spPr>
          <a:xfrm rot="16200000">
            <a:off x="2649020" y="-2652563"/>
            <a:ext cx="6886874" cy="12192001"/>
          </a:xfrm>
          <a:custGeom>
            <a:avLst/>
            <a:gdLst>
              <a:gd name="connsiteX0" fmla="*/ 6858001 w 6858001"/>
              <a:gd name="connsiteY0" fmla="*/ 1 h 12192001"/>
              <a:gd name="connsiteX1" fmla="*/ 6858000 w 6858001"/>
              <a:gd name="connsiteY1" fmla="*/ 12192001 h 12192001"/>
              <a:gd name="connsiteX2" fmla="*/ 0 w 6858001"/>
              <a:gd name="connsiteY2" fmla="*/ 12192000 h 12192001"/>
              <a:gd name="connsiteX3" fmla="*/ 1 w 6858001"/>
              <a:gd name="connsiteY3" fmla="*/ 0 h 12192001"/>
              <a:gd name="connsiteX4" fmla="*/ 6858001 w 6858001"/>
              <a:gd name="connsiteY4" fmla="*/ 1 h 12192001"/>
              <a:gd name="connsiteX5" fmla="*/ 5323731 w 6858001"/>
              <a:gd name="connsiteY5" fmla="*/ 1141635 h 12192001"/>
              <a:gd name="connsiteX6" fmla="*/ 4981076 w 6858001"/>
              <a:gd name="connsiteY6" fmla="*/ 1141635 h 12192001"/>
              <a:gd name="connsiteX7" fmla="*/ 4981076 w 6858001"/>
              <a:gd name="connsiteY7" fmla="*/ 1530418 h 12192001"/>
              <a:gd name="connsiteX8" fmla="*/ 4981075 w 6858001"/>
              <a:gd name="connsiteY8" fmla="*/ 1530418 h 12192001"/>
              <a:gd name="connsiteX9" fmla="*/ 4981075 w 6858001"/>
              <a:gd name="connsiteY9" fmla="*/ 1141635 h 12192001"/>
              <a:gd name="connsiteX10" fmla="*/ 2014806 w 6858001"/>
              <a:gd name="connsiteY10" fmla="*/ 1141634 h 12192001"/>
              <a:gd name="connsiteX11" fmla="*/ 1672150 w 6858001"/>
              <a:gd name="connsiteY11" fmla="*/ 1141634 h 12192001"/>
              <a:gd name="connsiteX12" fmla="*/ 1672149 w 6858001"/>
              <a:gd name="connsiteY12" fmla="*/ 5656485 h 12192001"/>
              <a:gd name="connsiteX13" fmla="*/ 2014805 w 6858001"/>
              <a:gd name="connsiteY13" fmla="*/ 5656485 h 12192001"/>
              <a:gd name="connsiteX14" fmla="*/ 2014806 w 6858001"/>
              <a:gd name="connsiteY14" fmla="*/ 1530417 h 12192001"/>
              <a:gd name="connsiteX15" fmla="*/ 4981075 w 6858001"/>
              <a:gd name="connsiteY15" fmla="*/ 1530418 h 12192001"/>
              <a:gd name="connsiteX16" fmla="*/ 4981075 w 6858001"/>
              <a:gd name="connsiteY16" fmla="*/ 5267704 h 12192001"/>
              <a:gd name="connsiteX17" fmla="*/ 2014807 w 6858001"/>
              <a:gd name="connsiteY17" fmla="*/ 5267704 h 12192001"/>
              <a:gd name="connsiteX18" fmla="*/ 2014807 w 6858001"/>
              <a:gd name="connsiteY18" fmla="*/ 5656487 h 12192001"/>
              <a:gd name="connsiteX19" fmla="*/ 4981078 w 6858001"/>
              <a:gd name="connsiteY19" fmla="*/ 5656487 h 12192001"/>
              <a:gd name="connsiteX20" fmla="*/ 4981078 w 6858001"/>
              <a:gd name="connsiteY20" fmla="*/ 5656485 h 12192001"/>
              <a:gd name="connsiteX21" fmla="*/ 5323731 w 6858001"/>
              <a:gd name="connsiteY21" fmla="*/ 5656485 h 12192001"/>
              <a:gd name="connsiteX22" fmla="*/ 5323731 w 6858001"/>
              <a:gd name="connsiteY22" fmla="*/ 1141635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12192001">
                <a:moveTo>
                  <a:pt x="6858001" y="1"/>
                </a:moveTo>
                <a:lnTo>
                  <a:pt x="6858000" y="12192001"/>
                </a:lnTo>
                <a:lnTo>
                  <a:pt x="0" y="12192000"/>
                </a:lnTo>
                <a:lnTo>
                  <a:pt x="1" y="0"/>
                </a:lnTo>
                <a:lnTo>
                  <a:pt x="6858001" y="1"/>
                </a:lnTo>
                <a:close/>
                <a:moveTo>
                  <a:pt x="5323731" y="1141635"/>
                </a:moveTo>
                <a:lnTo>
                  <a:pt x="4981076" y="1141635"/>
                </a:lnTo>
                <a:lnTo>
                  <a:pt x="4981076" y="1530418"/>
                </a:lnTo>
                <a:lnTo>
                  <a:pt x="4981075" y="1530418"/>
                </a:lnTo>
                <a:lnTo>
                  <a:pt x="4981075" y="1141635"/>
                </a:lnTo>
                <a:lnTo>
                  <a:pt x="2014806" y="1141634"/>
                </a:lnTo>
                <a:lnTo>
                  <a:pt x="1672150" y="1141634"/>
                </a:lnTo>
                <a:lnTo>
                  <a:pt x="1672149" y="5656485"/>
                </a:lnTo>
                <a:lnTo>
                  <a:pt x="2014805" y="5656485"/>
                </a:lnTo>
                <a:lnTo>
                  <a:pt x="2014806" y="1530417"/>
                </a:lnTo>
                <a:lnTo>
                  <a:pt x="4981075" y="1530418"/>
                </a:lnTo>
                <a:lnTo>
                  <a:pt x="4981075" y="5267704"/>
                </a:lnTo>
                <a:lnTo>
                  <a:pt x="2014807" y="5267704"/>
                </a:lnTo>
                <a:lnTo>
                  <a:pt x="2014807" y="5656487"/>
                </a:lnTo>
                <a:lnTo>
                  <a:pt x="4981078" y="5656487"/>
                </a:lnTo>
                <a:lnTo>
                  <a:pt x="4981078" y="5656485"/>
                </a:lnTo>
                <a:lnTo>
                  <a:pt x="5323731" y="5656485"/>
                </a:lnTo>
                <a:lnTo>
                  <a:pt x="5323731" y="1141635"/>
                </a:lnTo>
                <a:close/>
              </a:path>
            </a:pathLst>
          </a:custGeom>
          <a:gradFill flip="none" rotWithShape="1">
            <a:gsLst>
              <a:gs pos="26000">
                <a:schemeClr val="accent1">
                  <a:alpha val="79000"/>
                  <a:lumMod val="100000"/>
                </a:schemeClr>
              </a:gs>
              <a:gs pos="91000">
                <a:schemeClr val="accent1">
                  <a:alpha val="70000"/>
                  <a:lumMod val="100000"/>
                </a:schemeClr>
              </a:gs>
            </a:gsLst>
            <a:lin ang="16200000" scaled="1"/>
            <a:tileRect/>
          </a:gradFill>
          <a:ln w="19050" cap="flat">
            <a:noFill/>
            <a:prstDash val="solid"/>
            <a:round/>
          </a:ln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="" xmlns:a16="http://schemas.microsoft.com/office/drawing/2014/main" id="{9690D088-C9F3-44CF-8851-1DEA4132CF3B}"/>
              </a:ext>
            </a:extLst>
          </p:cNvPr>
          <p:cNvSpPr/>
          <p:nvPr/>
        </p:nvSpPr>
        <p:spPr>
          <a:xfrm>
            <a:off x="5229616" y="1809549"/>
            <a:ext cx="417243" cy="3332990"/>
          </a:xfrm>
          <a:custGeom>
            <a:avLst/>
            <a:gdLst>
              <a:gd name="connsiteX0" fmla="*/ 0 w 417243"/>
              <a:gd name="connsiteY0" fmla="*/ 0 h 3651581"/>
              <a:gd name="connsiteX1" fmla="*/ 417243 w 417243"/>
              <a:gd name="connsiteY1" fmla="*/ 0 h 3651581"/>
              <a:gd name="connsiteX2" fmla="*/ 417243 w 417243"/>
              <a:gd name="connsiteY2" fmla="*/ 3651581 h 3651581"/>
              <a:gd name="connsiteX3" fmla="*/ 0 w 417243"/>
              <a:gd name="connsiteY3" fmla="*/ 3651581 h 3651581"/>
              <a:gd name="connsiteX4" fmla="*/ 0 w 417243"/>
              <a:gd name="connsiteY4" fmla="*/ 3348274 h 3651581"/>
              <a:gd name="connsiteX5" fmla="*/ 29337 w 417243"/>
              <a:gd name="connsiteY5" fmla="*/ 3348274 h 3651581"/>
              <a:gd name="connsiteX6" fmla="*/ 29337 w 417243"/>
              <a:gd name="connsiteY6" fmla="*/ 334956 h 3651581"/>
              <a:gd name="connsiteX7" fmla="*/ 0 w 417243"/>
              <a:gd name="connsiteY7" fmla="*/ 334956 h 365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243" h="3651581">
                <a:moveTo>
                  <a:pt x="0" y="0"/>
                </a:moveTo>
                <a:lnTo>
                  <a:pt x="417243" y="0"/>
                </a:lnTo>
                <a:lnTo>
                  <a:pt x="417243" y="3651581"/>
                </a:lnTo>
                <a:lnTo>
                  <a:pt x="0" y="3651581"/>
                </a:lnTo>
                <a:lnTo>
                  <a:pt x="0" y="3348274"/>
                </a:lnTo>
                <a:lnTo>
                  <a:pt x="29337" y="3348274"/>
                </a:lnTo>
                <a:lnTo>
                  <a:pt x="29337" y="334956"/>
                </a:lnTo>
                <a:lnTo>
                  <a:pt x="0" y="334956"/>
                </a:lnTo>
                <a:close/>
              </a:path>
            </a:pathLst>
          </a:custGeom>
          <a:gradFill>
            <a:gsLst>
              <a:gs pos="55000">
                <a:srgbClr val="402984">
                  <a:alpha val="62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  <a:gs pos="16000">
                <a:srgbClr val="7030A0">
                  <a:alpha val="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="" xmlns:a16="http://schemas.microsoft.com/office/drawing/2014/main" id="{4049103D-0FC3-4A2F-87E2-73AACCEC8B75}"/>
              </a:ext>
            </a:extLst>
          </p:cNvPr>
          <p:cNvSpPr/>
          <p:nvPr/>
        </p:nvSpPr>
        <p:spPr>
          <a:xfrm>
            <a:off x="1118023" y="1512973"/>
            <a:ext cx="417243" cy="3651581"/>
          </a:xfrm>
          <a:custGeom>
            <a:avLst/>
            <a:gdLst>
              <a:gd name="connsiteX0" fmla="*/ 0 w 417243"/>
              <a:gd name="connsiteY0" fmla="*/ 0 h 3651581"/>
              <a:gd name="connsiteX1" fmla="*/ 417243 w 417243"/>
              <a:gd name="connsiteY1" fmla="*/ 0 h 3651581"/>
              <a:gd name="connsiteX2" fmla="*/ 417243 w 417243"/>
              <a:gd name="connsiteY2" fmla="*/ 3651581 h 3651581"/>
              <a:gd name="connsiteX3" fmla="*/ 0 w 417243"/>
              <a:gd name="connsiteY3" fmla="*/ 3651581 h 3651581"/>
              <a:gd name="connsiteX4" fmla="*/ 0 w 417243"/>
              <a:gd name="connsiteY4" fmla="*/ 3348274 h 3651581"/>
              <a:gd name="connsiteX5" fmla="*/ 29337 w 417243"/>
              <a:gd name="connsiteY5" fmla="*/ 3348274 h 3651581"/>
              <a:gd name="connsiteX6" fmla="*/ 29337 w 417243"/>
              <a:gd name="connsiteY6" fmla="*/ 334956 h 3651581"/>
              <a:gd name="connsiteX7" fmla="*/ 0 w 417243"/>
              <a:gd name="connsiteY7" fmla="*/ 334956 h 365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243" h="3651581">
                <a:moveTo>
                  <a:pt x="0" y="0"/>
                </a:moveTo>
                <a:lnTo>
                  <a:pt x="417243" y="0"/>
                </a:lnTo>
                <a:lnTo>
                  <a:pt x="417243" y="3651581"/>
                </a:lnTo>
                <a:lnTo>
                  <a:pt x="0" y="3651581"/>
                </a:lnTo>
                <a:lnTo>
                  <a:pt x="0" y="3348274"/>
                </a:lnTo>
                <a:lnTo>
                  <a:pt x="29337" y="3348274"/>
                </a:lnTo>
                <a:lnTo>
                  <a:pt x="29337" y="334956"/>
                </a:lnTo>
                <a:lnTo>
                  <a:pt x="0" y="334956"/>
                </a:lnTo>
                <a:close/>
              </a:path>
            </a:pathLst>
          </a:custGeom>
          <a:gradFill>
            <a:gsLst>
              <a:gs pos="51310">
                <a:srgbClr val="402984">
                  <a:alpha val="62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  <a:gs pos="0">
                <a:srgbClr val="7030A0">
                  <a:alpha val="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="" xmlns:a16="http://schemas.microsoft.com/office/drawing/2014/main" id="{925400E9-5ECB-43A5-BCCB-8EE0540A94C8}"/>
              </a:ext>
            </a:extLst>
          </p:cNvPr>
          <p:cNvSpPr/>
          <p:nvPr/>
        </p:nvSpPr>
        <p:spPr>
          <a:xfrm rot="5400000">
            <a:off x="3178630" y="2701138"/>
            <a:ext cx="417243" cy="4538464"/>
          </a:xfrm>
          <a:custGeom>
            <a:avLst/>
            <a:gdLst>
              <a:gd name="connsiteX0" fmla="*/ 0 w 417243"/>
              <a:gd name="connsiteY0" fmla="*/ 0 h 3651581"/>
              <a:gd name="connsiteX1" fmla="*/ 417243 w 417243"/>
              <a:gd name="connsiteY1" fmla="*/ 0 h 3651581"/>
              <a:gd name="connsiteX2" fmla="*/ 417243 w 417243"/>
              <a:gd name="connsiteY2" fmla="*/ 3651581 h 3651581"/>
              <a:gd name="connsiteX3" fmla="*/ 0 w 417243"/>
              <a:gd name="connsiteY3" fmla="*/ 3651581 h 3651581"/>
              <a:gd name="connsiteX4" fmla="*/ 0 w 417243"/>
              <a:gd name="connsiteY4" fmla="*/ 3348274 h 3651581"/>
              <a:gd name="connsiteX5" fmla="*/ 29337 w 417243"/>
              <a:gd name="connsiteY5" fmla="*/ 3348274 h 3651581"/>
              <a:gd name="connsiteX6" fmla="*/ 29337 w 417243"/>
              <a:gd name="connsiteY6" fmla="*/ 334956 h 3651581"/>
              <a:gd name="connsiteX7" fmla="*/ 0 w 417243"/>
              <a:gd name="connsiteY7" fmla="*/ 334956 h 365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243" h="3651581">
                <a:moveTo>
                  <a:pt x="0" y="0"/>
                </a:moveTo>
                <a:lnTo>
                  <a:pt x="417243" y="0"/>
                </a:lnTo>
                <a:lnTo>
                  <a:pt x="417243" y="3651581"/>
                </a:lnTo>
                <a:lnTo>
                  <a:pt x="0" y="3651581"/>
                </a:lnTo>
                <a:lnTo>
                  <a:pt x="0" y="3348274"/>
                </a:lnTo>
                <a:lnTo>
                  <a:pt x="29337" y="3348274"/>
                </a:lnTo>
                <a:lnTo>
                  <a:pt x="29337" y="334956"/>
                </a:lnTo>
                <a:lnTo>
                  <a:pt x="0" y="334956"/>
                </a:lnTo>
                <a:close/>
              </a:path>
            </a:pathLst>
          </a:custGeom>
          <a:gradFill>
            <a:gsLst>
              <a:gs pos="51310">
                <a:srgbClr val="402984">
                  <a:alpha val="62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  <a:gs pos="0">
                <a:srgbClr val="7030A0">
                  <a:alpha val="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="" xmlns:a16="http://schemas.microsoft.com/office/drawing/2014/main" id="{60CDE66E-B374-4CA8-A82D-3113A6ACC10C}"/>
              </a:ext>
            </a:extLst>
          </p:cNvPr>
          <p:cNvSpPr/>
          <p:nvPr/>
        </p:nvSpPr>
        <p:spPr>
          <a:xfrm rot="16200000">
            <a:off x="3391577" y="-368992"/>
            <a:ext cx="417243" cy="4129867"/>
          </a:xfrm>
          <a:custGeom>
            <a:avLst/>
            <a:gdLst>
              <a:gd name="connsiteX0" fmla="*/ 0 w 417243"/>
              <a:gd name="connsiteY0" fmla="*/ 0 h 3651581"/>
              <a:gd name="connsiteX1" fmla="*/ 417243 w 417243"/>
              <a:gd name="connsiteY1" fmla="*/ 0 h 3651581"/>
              <a:gd name="connsiteX2" fmla="*/ 417243 w 417243"/>
              <a:gd name="connsiteY2" fmla="*/ 3651581 h 3651581"/>
              <a:gd name="connsiteX3" fmla="*/ 0 w 417243"/>
              <a:gd name="connsiteY3" fmla="*/ 3651581 h 3651581"/>
              <a:gd name="connsiteX4" fmla="*/ 0 w 417243"/>
              <a:gd name="connsiteY4" fmla="*/ 3348274 h 3651581"/>
              <a:gd name="connsiteX5" fmla="*/ 29337 w 417243"/>
              <a:gd name="connsiteY5" fmla="*/ 3348274 h 3651581"/>
              <a:gd name="connsiteX6" fmla="*/ 29337 w 417243"/>
              <a:gd name="connsiteY6" fmla="*/ 334956 h 3651581"/>
              <a:gd name="connsiteX7" fmla="*/ 0 w 417243"/>
              <a:gd name="connsiteY7" fmla="*/ 334956 h 365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243" h="3651581">
                <a:moveTo>
                  <a:pt x="0" y="0"/>
                </a:moveTo>
                <a:lnTo>
                  <a:pt x="417243" y="0"/>
                </a:lnTo>
                <a:lnTo>
                  <a:pt x="417243" y="3651581"/>
                </a:lnTo>
                <a:lnTo>
                  <a:pt x="0" y="3651581"/>
                </a:lnTo>
                <a:lnTo>
                  <a:pt x="0" y="3348274"/>
                </a:lnTo>
                <a:lnTo>
                  <a:pt x="29337" y="3348274"/>
                </a:lnTo>
                <a:lnTo>
                  <a:pt x="29337" y="334956"/>
                </a:lnTo>
                <a:lnTo>
                  <a:pt x="0" y="334956"/>
                </a:lnTo>
                <a:close/>
              </a:path>
            </a:pathLst>
          </a:custGeom>
          <a:gradFill>
            <a:gsLst>
              <a:gs pos="78000">
                <a:srgbClr val="402984">
                  <a:alpha val="62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  <a:gs pos="0">
                <a:srgbClr val="7030A0">
                  <a:alpha val="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副标题 4">
            <a:extLst>
              <a:ext uri="{FF2B5EF4-FFF2-40B4-BE49-F238E27FC236}">
                <a16:creationId xmlns="" xmlns:a16="http://schemas.microsoft.com/office/drawing/2014/main" id="{64416640-0F15-4EB0-9DE7-30592992AD96}"/>
              </a:ext>
            </a:extLst>
          </p:cNvPr>
          <p:cNvSpPr txBox="1">
            <a:spLocks/>
          </p:cNvSpPr>
          <p:nvPr/>
        </p:nvSpPr>
        <p:spPr>
          <a:xfrm>
            <a:off x="4417881" y="3762863"/>
            <a:ext cx="5361386" cy="1039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85000" lnSpcReduction="20000"/>
          </a:bodyPr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marL="0" indent="0" algn="r" hangingPunct="1"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唯链</a:t>
            </a:r>
            <a:r>
              <a:rPr lang="en-US" altLang="zh-CN" b="1" dirty="0" err="1" smtClean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ToolChain</a:t>
            </a:r>
            <a:r>
              <a:rPr lang="zh-CN" altLang="en-US" b="1" dirty="0" smtClean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的架构介绍</a:t>
            </a:r>
            <a:endParaRPr lang="en-US" altLang="zh-CN" b="1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  <a:p>
            <a:pPr marL="0" indent="0" algn="r" hangingPunct="1">
              <a:buFontTx/>
              <a:buNone/>
            </a:pPr>
            <a:endParaRPr lang="en-US" altLang="zh-CN" sz="230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  <a:p>
            <a:pPr marL="0" indent="0" algn="r" hangingPunct="1">
              <a:buFontTx/>
              <a:buNone/>
            </a:pPr>
            <a:r>
              <a:rPr lang="zh-CN" altLang="en-US" sz="2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唯链 </a:t>
            </a:r>
            <a:r>
              <a:rPr lang="zh-CN" altLang="en-US" sz="2100" dirty="0" smtClean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马帮亚</a:t>
            </a:r>
            <a:endParaRPr lang="en-US" altLang="zh-CN" sz="210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B931A2D8-1507-421C-9D1D-B3202201EAC4}"/>
              </a:ext>
            </a:extLst>
          </p:cNvPr>
          <p:cNvGrpSpPr/>
          <p:nvPr/>
        </p:nvGrpSpPr>
        <p:grpSpPr>
          <a:xfrm rot="16200000">
            <a:off x="4804221" y="2449926"/>
            <a:ext cx="169390" cy="2907982"/>
            <a:chOff x="3311968" y="4142999"/>
            <a:chExt cx="174182" cy="2081010"/>
          </a:xfrm>
        </p:grpSpPr>
        <p:cxnSp>
          <p:nvCxnSpPr>
            <p:cNvPr id="59" name="直接连接符 58">
              <a:extLst>
                <a:ext uri="{FF2B5EF4-FFF2-40B4-BE49-F238E27FC236}">
                  <a16:creationId xmlns="" xmlns:a16="http://schemas.microsoft.com/office/drawing/2014/main" id="{07275766-4CDC-48EF-86D0-6E79D96B1E54}"/>
                </a:ext>
              </a:extLst>
            </p:cNvPr>
            <p:cNvCxnSpPr/>
            <p:nvPr/>
          </p:nvCxnSpPr>
          <p:spPr>
            <a:xfrm>
              <a:off x="3399059" y="4142999"/>
              <a:ext cx="0" cy="16291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任意多边形: 形状 59">
              <a:extLst>
                <a:ext uri="{FF2B5EF4-FFF2-40B4-BE49-F238E27FC236}">
                  <a16:creationId xmlns="" xmlns:a16="http://schemas.microsoft.com/office/drawing/2014/main" id="{A92769CE-812A-4A7D-8D77-BDA101182753}"/>
                </a:ext>
              </a:extLst>
            </p:cNvPr>
            <p:cNvSpPr/>
            <p:nvPr/>
          </p:nvSpPr>
          <p:spPr>
            <a:xfrm>
              <a:off x="3311968" y="6137463"/>
              <a:ext cx="174182" cy="86546"/>
            </a:xfrm>
            <a:custGeom>
              <a:avLst/>
              <a:gdLst>
                <a:gd name="connsiteX0" fmla="*/ 0 w 377372"/>
                <a:gd name="connsiteY0" fmla="*/ 0 h 203200"/>
                <a:gd name="connsiteX1" fmla="*/ 203200 w 377372"/>
                <a:gd name="connsiteY1" fmla="*/ 203200 h 203200"/>
                <a:gd name="connsiteX2" fmla="*/ 377372 w 377372"/>
                <a:gd name="connsiteY2" fmla="*/ 29028 h 203200"/>
                <a:gd name="connsiteX0" fmla="*/ 0 w 320222"/>
                <a:gd name="connsiteY0" fmla="*/ 20978 h 174172"/>
                <a:gd name="connsiteX1" fmla="*/ 146050 w 320222"/>
                <a:gd name="connsiteY1" fmla="*/ 174172 h 174172"/>
                <a:gd name="connsiteX2" fmla="*/ 320222 w 320222"/>
                <a:gd name="connsiteY2" fmla="*/ 0 h 174172"/>
                <a:gd name="connsiteX0" fmla="*/ 0 w 308316"/>
                <a:gd name="connsiteY0" fmla="*/ 0 h 153194"/>
                <a:gd name="connsiteX1" fmla="*/ 146050 w 308316"/>
                <a:gd name="connsiteY1" fmla="*/ 153194 h 153194"/>
                <a:gd name="connsiteX2" fmla="*/ 308316 w 308316"/>
                <a:gd name="connsiteY2" fmla="*/ 454 h 15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316" h="153194">
                  <a:moveTo>
                    <a:pt x="0" y="0"/>
                  </a:moveTo>
                  <a:lnTo>
                    <a:pt x="146050" y="153194"/>
                  </a:lnTo>
                  <a:lnTo>
                    <a:pt x="308316" y="454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="" xmlns:a16="http://schemas.microsoft.com/office/drawing/2014/main" id="{6E0E2469-FBE1-41B8-A786-45453AAD42EB}"/>
                </a:ext>
              </a:extLst>
            </p:cNvPr>
            <p:cNvSpPr/>
            <p:nvPr/>
          </p:nvSpPr>
          <p:spPr>
            <a:xfrm>
              <a:off x="3311968" y="5989630"/>
              <a:ext cx="174182" cy="86546"/>
            </a:xfrm>
            <a:custGeom>
              <a:avLst/>
              <a:gdLst>
                <a:gd name="connsiteX0" fmla="*/ 0 w 377372"/>
                <a:gd name="connsiteY0" fmla="*/ 0 h 203200"/>
                <a:gd name="connsiteX1" fmla="*/ 203200 w 377372"/>
                <a:gd name="connsiteY1" fmla="*/ 203200 h 203200"/>
                <a:gd name="connsiteX2" fmla="*/ 377372 w 377372"/>
                <a:gd name="connsiteY2" fmla="*/ 29028 h 203200"/>
                <a:gd name="connsiteX0" fmla="*/ 0 w 320222"/>
                <a:gd name="connsiteY0" fmla="*/ 20978 h 174172"/>
                <a:gd name="connsiteX1" fmla="*/ 146050 w 320222"/>
                <a:gd name="connsiteY1" fmla="*/ 174172 h 174172"/>
                <a:gd name="connsiteX2" fmla="*/ 320222 w 320222"/>
                <a:gd name="connsiteY2" fmla="*/ 0 h 174172"/>
                <a:gd name="connsiteX0" fmla="*/ 0 w 308316"/>
                <a:gd name="connsiteY0" fmla="*/ 0 h 153194"/>
                <a:gd name="connsiteX1" fmla="*/ 146050 w 308316"/>
                <a:gd name="connsiteY1" fmla="*/ 153194 h 153194"/>
                <a:gd name="connsiteX2" fmla="*/ 308316 w 308316"/>
                <a:gd name="connsiteY2" fmla="*/ 454 h 15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316" h="153194">
                  <a:moveTo>
                    <a:pt x="0" y="0"/>
                  </a:moveTo>
                  <a:lnTo>
                    <a:pt x="146050" y="153194"/>
                  </a:lnTo>
                  <a:lnTo>
                    <a:pt x="308316" y="454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="" xmlns:a16="http://schemas.microsoft.com/office/drawing/2014/main" id="{366D5B04-9335-401A-9B43-07DA50F6B0F0}"/>
                </a:ext>
              </a:extLst>
            </p:cNvPr>
            <p:cNvSpPr/>
            <p:nvPr/>
          </p:nvSpPr>
          <p:spPr>
            <a:xfrm>
              <a:off x="3311968" y="5841797"/>
              <a:ext cx="174182" cy="86546"/>
            </a:xfrm>
            <a:custGeom>
              <a:avLst/>
              <a:gdLst>
                <a:gd name="connsiteX0" fmla="*/ 0 w 377372"/>
                <a:gd name="connsiteY0" fmla="*/ 0 h 203200"/>
                <a:gd name="connsiteX1" fmla="*/ 203200 w 377372"/>
                <a:gd name="connsiteY1" fmla="*/ 203200 h 203200"/>
                <a:gd name="connsiteX2" fmla="*/ 377372 w 377372"/>
                <a:gd name="connsiteY2" fmla="*/ 29028 h 203200"/>
                <a:gd name="connsiteX0" fmla="*/ 0 w 320222"/>
                <a:gd name="connsiteY0" fmla="*/ 20978 h 174172"/>
                <a:gd name="connsiteX1" fmla="*/ 146050 w 320222"/>
                <a:gd name="connsiteY1" fmla="*/ 174172 h 174172"/>
                <a:gd name="connsiteX2" fmla="*/ 320222 w 320222"/>
                <a:gd name="connsiteY2" fmla="*/ 0 h 174172"/>
                <a:gd name="connsiteX0" fmla="*/ 0 w 308316"/>
                <a:gd name="connsiteY0" fmla="*/ 0 h 153194"/>
                <a:gd name="connsiteX1" fmla="*/ 146050 w 308316"/>
                <a:gd name="connsiteY1" fmla="*/ 153194 h 153194"/>
                <a:gd name="connsiteX2" fmla="*/ 308316 w 308316"/>
                <a:gd name="connsiteY2" fmla="*/ 454 h 15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316" h="153194">
                  <a:moveTo>
                    <a:pt x="0" y="0"/>
                  </a:moveTo>
                  <a:lnTo>
                    <a:pt x="146050" y="153194"/>
                  </a:lnTo>
                  <a:lnTo>
                    <a:pt x="308316" y="454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="" xmlns:a16="http://schemas.microsoft.com/office/drawing/2014/main" id="{2BF1E2D4-44E2-415D-B166-084DCA99E356}"/>
              </a:ext>
            </a:extLst>
          </p:cNvPr>
          <p:cNvGrpSpPr/>
          <p:nvPr/>
        </p:nvGrpSpPr>
        <p:grpSpPr>
          <a:xfrm>
            <a:off x="3364798" y="2639290"/>
            <a:ext cx="6027629" cy="993769"/>
            <a:chOff x="3335122" y="108032"/>
            <a:chExt cx="5397674" cy="889909"/>
          </a:xfrm>
        </p:grpSpPr>
        <p:sp>
          <p:nvSpPr>
            <p:cNvPr id="64" name="文本框 63">
              <a:extLst>
                <a:ext uri="{FF2B5EF4-FFF2-40B4-BE49-F238E27FC236}">
                  <a16:creationId xmlns="" xmlns:a16="http://schemas.microsoft.com/office/drawing/2014/main" id="{057FFCDD-4255-491D-B7F0-062151EE7F72}"/>
                </a:ext>
              </a:extLst>
            </p:cNvPr>
            <p:cNvSpPr txBox="1"/>
            <p:nvPr/>
          </p:nvSpPr>
          <p:spPr>
            <a:xfrm>
              <a:off x="3335122" y="108032"/>
              <a:ext cx="679296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pc="100">
                  <a:gradFill>
                    <a:gsLst>
                      <a:gs pos="46900">
                        <a:schemeClr val="bg1"/>
                      </a:gs>
                      <a:gs pos="0">
                        <a:schemeClr val="bg1"/>
                      </a:gs>
                      <a:gs pos="100000">
                        <a:schemeClr val="bg1">
                          <a:alpha val="2000"/>
                        </a:schemeClr>
                      </a:gs>
                    </a:gsLst>
                    <a:lin ang="0" scaled="0"/>
                  </a:gradFill>
                  <a:latin typeface="Impact" panose="020B0806030902050204" pitchFamily="34" charset="0"/>
                  <a:cs typeface="Arial" panose="020B0604020202020204" pitchFamily="34" charset="0"/>
                </a:rPr>
                <a:t>V</a:t>
              </a:r>
              <a:endParaRPr lang="zh-CN" altLang="en-US" spc="100">
                <a:gradFill>
                  <a:gsLst>
                    <a:gs pos="46900">
                      <a:schemeClr val="bg1"/>
                    </a:gs>
                    <a:gs pos="0">
                      <a:schemeClr val="bg1"/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="" xmlns:a16="http://schemas.microsoft.com/office/drawing/2014/main" id="{A6B1A453-DB9B-424C-8705-1D075E0E3ABA}"/>
                </a:ext>
              </a:extLst>
            </p:cNvPr>
            <p:cNvSpPr txBox="1"/>
            <p:nvPr/>
          </p:nvSpPr>
          <p:spPr>
            <a:xfrm>
              <a:off x="3929700" y="108032"/>
              <a:ext cx="591994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pc="100">
                  <a:gradFill>
                    <a:gsLst>
                      <a:gs pos="46900">
                        <a:schemeClr val="bg1"/>
                      </a:gs>
                      <a:gs pos="0">
                        <a:schemeClr val="bg1"/>
                      </a:gs>
                      <a:gs pos="100000">
                        <a:schemeClr val="bg1">
                          <a:alpha val="2000"/>
                        </a:schemeClr>
                      </a:gs>
                    </a:gsLst>
                    <a:lin ang="0" scaled="0"/>
                  </a:gradFill>
                  <a:latin typeface="Impact" panose="020B0806030902050204" pitchFamily="34" charset="0"/>
                  <a:cs typeface="Arial" panose="020B0604020202020204" pitchFamily="34" charset="0"/>
                </a:rPr>
                <a:t>E</a:t>
              </a:r>
              <a:endParaRPr lang="zh-CN" altLang="en-US" spc="100">
                <a:gradFill>
                  <a:gsLst>
                    <a:gs pos="46900">
                      <a:schemeClr val="bg1"/>
                    </a:gs>
                    <a:gs pos="0">
                      <a:schemeClr val="bg1"/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="" xmlns:a16="http://schemas.microsoft.com/office/drawing/2014/main" id="{57E93C5A-3665-44D8-B46B-31EC3C77BF4A}"/>
                </a:ext>
              </a:extLst>
            </p:cNvPr>
            <p:cNvSpPr txBox="1"/>
            <p:nvPr/>
          </p:nvSpPr>
          <p:spPr>
            <a:xfrm>
              <a:off x="4425507" y="108032"/>
              <a:ext cx="845486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pc="100">
                  <a:gradFill>
                    <a:gsLst>
                      <a:gs pos="46900">
                        <a:schemeClr val="bg1"/>
                      </a:gs>
                      <a:gs pos="0">
                        <a:schemeClr val="bg1"/>
                      </a:gs>
                      <a:gs pos="100000">
                        <a:schemeClr val="bg1">
                          <a:alpha val="2000"/>
                        </a:schemeClr>
                      </a:gs>
                    </a:gsLst>
                    <a:lin ang="0" scaled="0"/>
                  </a:gradFill>
                  <a:latin typeface="Impact" panose="020B0806030902050204" pitchFamily="34" charset="0"/>
                  <a:cs typeface="Arial" panose="020B0604020202020204" pitchFamily="34" charset="0"/>
                </a:rPr>
                <a:t>C</a:t>
              </a:r>
              <a:endParaRPr lang="zh-CN" altLang="en-US" spc="100">
                <a:gradFill>
                  <a:gsLst>
                    <a:gs pos="46900">
                      <a:schemeClr val="bg1"/>
                    </a:gs>
                    <a:gs pos="0">
                      <a:schemeClr val="bg1"/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="" xmlns:a16="http://schemas.microsoft.com/office/drawing/2014/main" id="{C1E857D3-CD68-42A0-BBB0-B79A1DED6C1D}"/>
                </a:ext>
              </a:extLst>
            </p:cNvPr>
            <p:cNvSpPr txBox="1"/>
            <p:nvPr/>
          </p:nvSpPr>
          <p:spPr>
            <a:xfrm>
              <a:off x="5088995" y="108032"/>
              <a:ext cx="688715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pc="100">
                  <a:gradFill>
                    <a:gsLst>
                      <a:gs pos="46900">
                        <a:schemeClr val="bg1"/>
                      </a:gs>
                      <a:gs pos="0">
                        <a:schemeClr val="bg1"/>
                      </a:gs>
                      <a:gs pos="100000">
                        <a:schemeClr val="bg1">
                          <a:alpha val="2000"/>
                        </a:schemeClr>
                      </a:gs>
                    </a:gsLst>
                    <a:lin ang="0" scaled="0"/>
                  </a:gradFill>
                  <a:latin typeface="Impact" panose="020B0806030902050204" pitchFamily="34" charset="0"/>
                  <a:cs typeface="Arial" panose="020B0604020202020204" pitchFamily="34" charset="0"/>
                </a:rPr>
                <a:t>H</a:t>
              </a:r>
              <a:endParaRPr lang="zh-CN" altLang="en-US" spc="100">
                <a:gradFill>
                  <a:gsLst>
                    <a:gs pos="46900">
                      <a:schemeClr val="bg1"/>
                    </a:gs>
                    <a:gs pos="0">
                      <a:schemeClr val="bg1"/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="" xmlns:a16="http://schemas.microsoft.com/office/drawing/2014/main" id="{77FD768C-67B6-4CE4-A6B1-2C048C7EDBA3}"/>
                </a:ext>
              </a:extLst>
            </p:cNvPr>
            <p:cNvSpPr txBox="1"/>
            <p:nvPr/>
          </p:nvSpPr>
          <p:spPr>
            <a:xfrm>
              <a:off x="5647916" y="108032"/>
              <a:ext cx="776948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pc="100">
                  <a:gradFill>
                    <a:gsLst>
                      <a:gs pos="46900">
                        <a:schemeClr val="bg1"/>
                      </a:gs>
                      <a:gs pos="0">
                        <a:schemeClr val="bg1"/>
                      </a:gs>
                      <a:gs pos="100000">
                        <a:schemeClr val="bg1">
                          <a:alpha val="2000"/>
                        </a:schemeClr>
                      </a:gs>
                    </a:gsLst>
                    <a:lin ang="0" scaled="0"/>
                  </a:gradFill>
                  <a:latin typeface="Impact" panose="020B0806030902050204" pitchFamily="34" charset="0"/>
                  <a:cs typeface="Arial" panose="020B0604020202020204" pitchFamily="34" charset="0"/>
                </a:rPr>
                <a:t>A</a:t>
              </a:r>
              <a:endParaRPr lang="zh-CN" altLang="en-US" spc="100">
                <a:gradFill>
                  <a:gsLst>
                    <a:gs pos="46900">
                      <a:schemeClr val="bg1"/>
                    </a:gs>
                    <a:gs pos="0">
                      <a:schemeClr val="bg1"/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="" xmlns:a16="http://schemas.microsoft.com/office/drawing/2014/main" id="{312C11D8-392F-483E-A22A-4CEE67C20F32}"/>
                </a:ext>
              </a:extLst>
            </p:cNvPr>
            <p:cNvSpPr txBox="1"/>
            <p:nvPr/>
          </p:nvSpPr>
          <p:spPr>
            <a:xfrm>
              <a:off x="6290454" y="108032"/>
              <a:ext cx="429414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pc="100">
                  <a:gradFill>
                    <a:gsLst>
                      <a:gs pos="46900">
                        <a:schemeClr val="bg1"/>
                      </a:gs>
                      <a:gs pos="0">
                        <a:schemeClr val="bg1"/>
                      </a:gs>
                      <a:gs pos="100000">
                        <a:schemeClr val="bg1">
                          <a:alpha val="2000"/>
                        </a:schemeClr>
                      </a:gs>
                    </a:gsLst>
                    <a:lin ang="0" scaled="0"/>
                  </a:gradFill>
                  <a:latin typeface="Impact" panose="020B0806030902050204" pitchFamily="34" charset="0"/>
                  <a:cs typeface="Arial" panose="020B0604020202020204" pitchFamily="34" charset="0"/>
                </a:rPr>
                <a:t>I</a:t>
              </a:r>
              <a:endParaRPr lang="zh-CN" altLang="en-US" spc="100">
                <a:gradFill>
                  <a:gsLst>
                    <a:gs pos="46900">
                      <a:schemeClr val="bg1"/>
                    </a:gs>
                    <a:gs pos="0">
                      <a:schemeClr val="bg1"/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="" xmlns:a16="http://schemas.microsoft.com/office/drawing/2014/main" id="{F6E54153-60DD-46B5-A7B8-0CE3A30E6A02}"/>
                </a:ext>
              </a:extLst>
            </p:cNvPr>
            <p:cNvSpPr txBox="1"/>
            <p:nvPr/>
          </p:nvSpPr>
          <p:spPr>
            <a:xfrm>
              <a:off x="6704256" y="108032"/>
              <a:ext cx="766178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pc="100">
                  <a:gradFill>
                    <a:gsLst>
                      <a:gs pos="46900">
                        <a:schemeClr val="bg1"/>
                      </a:gs>
                      <a:gs pos="0">
                        <a:schemeClr val="bg1"/>
                      </a:gs>
                      <a:gs pos="100000">
                        <a:schemeClr val="bg1">
                          <a:alpha val="2000"/>
                        </a:schemeClr>
                      </a:gs>
                    </a:gsLst>
                    <a:lin ang="0" scaled="0"/>
                  </a:gradFill>
                  <a:latin typeface="Impact" panose="020B0806030902050204" pitchFamily="34" charset="0"/>
                  <a:cs typeface="Arial" panose="020B0604020202020204" pitchFamily="34" charset="0"/>
                </a:rPr>
                <a:t>N</a:t>
              </a:r>
              <a:endParaRPr lang="zh-CN" altLang="en-US" spc="100">
                <a:gradFill>
                  <a:gsLst>
                    <a:gs pos="46900">
                      <a:schemeClr val="bg1"/>
                    </a:gs>
                    <a:gs pos="0">
                      <a:schemeClr val="bg1"/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="" xmlns:a16="http://schemas.microsoft.com/office/drawing/2014/main" id="{62BA9517-85EE-4A96-966E-29615D8EDAD8}"/>
                </a:ext>
              </a:extLst>
            </p:cNvPr>
            <p:cNvSpPr txBox="1"/>
            <p:nvPr/>
          </p:nvSpPr>
          <p:spPr>
            <a:xfrm>
              <a:off x="7211916" y="108032"/>
              <a:ext cx="289896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endParaRPr lang="zh-CN" altLang="en-US" spc="100">
                <a:gradFill>
                  <a:gsLst>
                    <a:gs pos="46900">
                      <a:schemeClr val="bg1"/>
                    </a:gs>
                    <a:gs pos="0">
                      <a:schemeClr val="bg1"/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="" xmlns:a16="http://schemas.microsoft.com/office/drawing/2014/main" id="{EDD3DF90-7CF9-49E1-85E4-37CB565AA17D}"/>
                </a:ext>
              </a:extLst>
            </p:cNvPr>
            <p:cNvSpPr txBox="1"/>
            <p:nvPr/>
          </p:nvSpPr>
          <p:spPr>
            <a:xfrm>
              <a:off x="7520675" y="108032"/>
              <a:ext cx="679296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endParaRPr lang="zh-CN" altLang="en-US" spc="100">
                <a:gradFill>
                  <a:gsLst>
                    <a:gs pos="46900">
                      <a:schemeClr val="bg1"/>
                    </a:gs>
                    <a:gs pos="0">
                      <a:schemeClr val="bg1"/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="" xmlns:a16="http://schemas.microsoft.com/office/drawing/2014/main" id="{FBC5E7CF-B102-42AC-997F-54D7C492DDF6}"/>
                </a:ext>
              </a:extLst>
            </p:cNvPr>
            <p:cNvSpPr txBox="1"/>
            <p:nvPr/>
          </p:nvSpPr>
          <p:spPr>
            <a:xfrm>
              <a:off x="8053500" y="108032"/>
              <a:ext cx="679296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endParaRPr lang="zh-CN" altLang="en-US" spc="10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6" name="图片 75" descr="https://dl.airtable.com/.attachmentThumbnails/ea9eb988fb424d667f35599d47994f53/cc68217d">
            <a:extLst>
              <a:ext uri="{FF2B5EF4-FFF2-40B4-BE49-F238E27FC236}">
                <a16:creationId xmlns="" xmlns:a16="http://schemas.microsoft.com/office/drawing/2014/main" id="{AF2CB5CB-EBBF-4EC7-815F-F0FA7527532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735" y="141371"/>
            <a:ext cx="1342834" cy="137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ubtitle 2">
            <a:extLst>
              <a:ext uri="{FF2B5EF4-FFF2-40B4-BE49-F238E27FC236}">
                <a16:creationId xmlns="" xmlns:a16="http://schemas.microsoft.com/office/drawing/2014/main" id="{7C26FE63-DD97-5548-A6A6-DA7E4044C2D7}"/>
              </a:ext>
            </a:extLst>
          </p:cNvPr>
          <p:cNvSpPr txBox="1">
            <a:spLocks/>
          </p:cNvSpPr>
          <p:nvPr/>
        </p:nvSpPr>
        <p:spPr>
          <a:xfrm>
            <a:off x="1118019" y="5343586"/>
            <a:ext cx="8681301" cy="95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2000" i="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1600" i="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Intellectual and Financial Capital Combine with a Leading Blockchain Platform in Supporting an Ecosystem to Create Value for Entrepreneurs, Real World Businesses and Investors.</a:t>
            </a:r>
          </a:p>
        </p:txBody>
      </p:sp>
    </p:spTree>
    <p:extLst>
      <p:ext uri="{BB962C8B-B14F-4D97-AF65-F5344CB8AC3E}">
        <p14:creationId xmlns:p14="http://schemas.microsoft.com/office/powerpoint/2010/main" val="667219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325F89A-451E-C440-AB46-3D856BB19172}"/>
              </a:ext>
            </a:extLst>
          </p:cNvPr>
          <p:cNvGrpSpPr/>
          <p:nvPr/>
        </p:nvGrpSpPr>
        <p:grpSpPr>
          <a:xfrm>
            <a:off x="2947055" y="3812571"/>
            <a:ext cx="8895653" cy="590218"/>
            <a:chOff x="716818" y="1460585"/>
            <a:chExt cx="7390855" cy="845206"/>
          </a:xfrm>
        </p:grpSpPr>
        <p:sp>
          <p:nvSpPr>
            <p:cNvPr id="5" name="Freeform: Shape 104">
              <a:extLst>
                <a:ext uri="{FF2B5EF4-FFF2-40B4-BE49-F238E27FC236}">
                  <a16:creationId xmlns:a16="http://schemas.microsoft.com/office/drawing/2014/main" xmlns="" id="{5CD9D628-CDCE-AF41-9188-76DA1847C6FE}"/>
                </a:ext>
              </a:extLst>
            </p:cNvPr>
            <p:cNvSpPr/>
            <p:nvPr/>
          </p:nvSpPr>
          <p:spPr>
            <a:xfrm>
              <a:off x="716818" y="1469791"/>
              <a:ext cx="2079653" cy="831861"/>
            </a:xfrm>
            <a:custGeom>
              <a:avLst/>
              <a:gdLst>
                <a:gd name="connsiteX0" fmla="*/ 0 w 2079653"/>
                <a:gd name="connsiteY0" fmla="*/ 0 h 831861"/>
                <a:gd name="connsiteX1" fmla="*/ 1663723 w 2079653"/>
                <a:gd name="connsiteY1" fmla="*/ 0 h 831861"/>
                <a:gd name="connsiteX2" fmla="*/ 2079653 w 2079653"/>
                <a:gd name="connsiteY2" fmla="*/ 415931 h 831861"/>
                <a:gd name="connsiteX3" fmla="*/ 1663723 w 2079653"/>
                <a:gd name="connsiteY3" fmla="*/ 831861 h 831861"/>
                <a:gd name="connsiteX4" fmla="*/ 0 w 2079653"/>
                <a:gd name="connsiteY4" fmla="*/ 831861 h 831861"/>
                <a:gd name="connsiteX5" fmla="*/ 415931 w 2079653"/>
                <a:gd name="connsiteY5" fmla="*/ 415931 h 831861"/>
                <a:gd name="connsiteX6" fmla="*/ 0 w 2079653"/>
                <a:gd name="connsiteY6" fmla="*/ 0 h 83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9653" h="831861">
                  <a:moveTo>
                    <a:pt x="0" y="0"/>
                  </a:moveTo>
                  <a:lnTo>
                    <a:pt x="1663723" y="0"/>
                  </a:lnTo>
                  <a:lnTo>
                    <a:pt x="2079653" y="415931"/>
                  </a:lnTo>
                  <a:lnTo>
                    <a:pt x="1663723" y="831861"/>
                  </a:lnTo>
                  <a:lnTo>
                    <a:pt x="0" y="831861"/>
                  </a:lnTo>
                  <a:lnTo>
                    <a:pt x="415931" y="4159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591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235969" tIns="9335" rIns="217300" bIns="9335" numCol="1" spcCol="1270" anchor="ctr" anchorCtr="0">
              <a:noAutofit/>
            </a:bodyPr>
            <a:lstStyle/>
            <a:p>
              <a:pPr algn="ctr" defTabSz="31115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kern="1200" dirty="0">
                  <a:solidFill>
                    <a:schemeClr val="bg1"/>
                  </a:solidFill>
                  <a:latin typeface="Gill Sans MT" panose="020B0502020104020203" pitchFamily="34" charset="77"/>
                  <a:ea typeface="+mn-ea"/>
                  <a:cs typeface="+mn-cs"/>
                  <a:sym typeface="Helvetica Light"/>
                </a:rPr>
                <a:t>种植</a:t>
              </a:r>
              <a:endParaRPr lang="en-US" sz="1200" kern="1200" dirty="0">
                <a:solidFill>
                  <a:schemeClr val="bg1"/>
                </a:solidFill>
                <a:latin typeface="Gill Sans MT" panose="020B0502020104020203" pitchFamily="34" charset="77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" name="Freeform: Shape 105">
              <a:extLst>
                <a:ext uri="{FF2B5EF4-FFF2-40B4-BE49-F238E27FC236}">
                  <a16:creationId xmlns:a16="http://schemas.microsoft.com/office/drawing/2014/main" xmlns="" id="{D7BB9C18-37DB-D44C-974E-13172D148F62}"/>
                </a:ext>
              </a:extLst>
            </p:cNvPr>
            <p:cNvSpPr/>
            <p:nvPr/>
          </p:nvSpPr>
          <p:spPr>
            <a:xfrm>
              <a:off x="2492610" y="1460585"/>
              <a:ext cx="2079653" cy="831861"/>
            </a:xfrm>
            <a:custGeom>
              <a:avLst/>
              <a:gdLst>
                <a:gd name="connsiteX0" fmla="*/ 0 w 2079653"/>
                <a:gd name="connsiteY0" fmla="*/ 0 h 831861"/>
                <a:gd name="connsiteX1" fmla="*/ 1663723 w 2079653"/>
                <a:gd name="connsiteY1" fmla="*/ 0 h 831861"/>
                <a:gd name="connsiteX2" fmla="*/ 2079653 w 2079653"/>
                <a:gd name="connsiteY2" fmla="*/ 415931 h 831861"/>
                <a:gd name="connsiteX3" fmla="*/ 1663723 w 2079653"/>
                <a:gd name="connsiteY3" fmla="*/ 831861 h 831861"/>
                <a:gd name="connsiteX4" fmla="*/ 0 w 2079653"/>
                <a:gd name="connsiteY4" fmla="*/ 831861 h 831861"/>
                <a:gd name="connsiteX5" fmla="*/ 415931 w 2079653"/>
                <a:gd name="connsiteY5" fmla="*/ 415931 h 831861"/>
                <a:gd name="connsiteX6" fmla="*/ 0 w 2079653"/>
                <a:gd name="connsiteY6" fmla="*/ 0 h 83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9653" h="831861">
                  <a:moveTo>
                    <a:pt x="0" y="0"/>
                  </a:moveTo>
                  <a:lnTo>
                    <a:pt x="1663723" y="0"/>
                  </a:lnTo>
                  <a:lnTo>
                    <a:pt x="2079653" y="415931"/>
                  </a:lnTo>
                  <a:lnTo>
                    <a:pt x="1663723" y="831861"/>
                  </a:lnTo>
                  <a:lnTo>
                    <a:pt x="0" y="831861"/>
                  </a:lnTo>
                  <a:lnTo>
                    <a:pt x="415931" y="4159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591">
                <a:alpha val="83000"/>
              </a:srgbClr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235969" tIns="9335" rIns="217300" bIns="9335" numCol="1" spcCol="1270" anchor="ctr" anchorCtr="0">
              <a:noAutofit/>
            </a:bodyPr>
            <a:lstStyle/>
            <a:p>
              <a:pPr algn="ctr" defTabSz="31115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kern="1200" dirty="0">
                  <a:solidFill>
                    <a:schemeClr val="bg1"/>
                  </a:solidFill>
                  <a:latin typeface="Gill Sans MT" panose="020B0502020104020203" pitchFamily="34" charset="77"/>
                  <a:ea typeface="+mn-ea"/>
                  <a:cs typeface="+mn-cs"/>
                  <a:sym typeface="Helvetica Light"/>
                </a:rPr>
                <a:t>葡萄酒酿造</a:t>
              </a:r>
              <a:endParaRPr lang="en-US" sz="1200" kern="1200" dirty="0">
                <a:solidFill>
                  <a:schemeClr val="bg1"/>
                </a:solidFill>
                <a:latin typeface="Gill Sans MT" panose="020B0502020104020203" pitchFamily="34" charset="77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Freeform: Shape 106">
              <a:extLst>
                <a:ext uri="{FF2B5EF4-FFF2-40B4-BE49-F238E27FC236}">
                  <a16:creationId xmlns:a16="http://schemas.microsoft.com/office/drawing/2014/main" xmlns="" id="{A7CEB91D-196D-804F-80C0-6CC7E614829F}"/>
                </a:ext>
              </a:extLst>
            </p:cNvPr>
            <p:cNvSpPr/>
            <p:nvPr/>
          </p:nvSpPr>
          <p:spPr>
            <a:xfrm>
              <a:off x="4252228" y="1473930"/>
              <a:ext cx="2079653" cy="831861"/>
            </a:xfrm>
            <a:custGeom>
              <a:avLst/>
              <a:gdLst>
                <a:gd name="connsiteX0" fmla="*/ 0 w 2079653"/>
                <a:gd name="connsiteY0" fmla="*/ 0 h 831861"/>
                <a:gd name="connsiteX1" fmla="*/ 1663723 w 2079653"/>
                <a:gd name="connsiteY1" fmla="*/ 0 h 831861"/>
                <a:gd name="connsiteX2" fmla="*/ 2079653 w 2079653"/>
                <a:gd name="connsiteY2" fmla="*/ 415931 h 831861"/>
                <a:gd name="connsiteX3" fmla="*/ 1663723 w 2079653"/>
                <a:gd name="connsiteY3" fmla="*/ 831861 h 831861"/>
                <a:gd name="connsiteX4" fmla="*/ 0 w 2079653"/>
                <a:gd name="connsiteY4" fmla="*/ 831861 h 831861"/>
                <a:gd name="connsiteX5" fmla="*/ 415931 w 2079653"/>
                <a:gd name="connsiteY5" fmla="*/ 415931 h 831861"/>
                <a:gd name="connsiteX6" fmla="*/ 0 w 2079653"/>
                <a:gd name="connsiteY6" fmla="*/ 0 h 83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9653" h="831861">
                  <a:moveTo>
                    <a:pt x="0" y="0"/>
                  </a:moveTo>
                  <a:lnTo>
                    <a:pt x="1663723" y="0"/>
                  </a:lnTo>
                  <a:lnTo>
                    <a:pt x="2079653" y="415931"/>
                  </a:lnTo>
                  <a:lnTo>
                    <a:pt x="1663723" y="831861"/>
                  </a:lnTo>
                  <a:lnTo>
                    <a:pt x="0" y="831861"/>
                  </a:lnTo>
                  <a:lnTo>
                    <a:pt x="415931" y="4159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9D2">
                <a:alpha val="69000"/>
              </a:srgbClr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235969" tIns="9335" rIns="217300" bIns="9335" numCol="1" spcCol="1270" anchor="ctr" anchorCtr="0">
              <a:noAutofit/>
            </a:bodyPr>
            <a:lstStyle/>
            <a:p>
              <a:pPr algn="ctr" defTabSz="31115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kern="1200" dirty="0">
                  <a:solidFill>
                    <a:schemeClr val="bg1"/>
                  </a:solidFill>
                  <a:latin typeface="Gill Sans MT" panose="020B0502020104020203" pitchFamily="34" charset="77"/>
                  <a:ea typeface="+mn-ea"/>
                  <a:cs typeface="+mn-cs"/>
                  <a:sym typeface="Helvetica Light"/>
                </a:rPr>
                <a:t>封装与分销</a:t>
              </a:r>
              <a:endParaRPr lang="en-US" sz="1200" kern="1200" dirty="0">
                <a:solidFill>
                  <a:schemeClr val="bg1"/>
                </a:solidFill>
                <a:latin typeface="Gill Sans MT" panose="020B0502020104020203" pitchFamily="34" charset="77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Freeform: Shape 107">
              <a:extLst>
                <a:ext uri="{FF2B5EF4-FFF2-40B4-BE49-F238E27FC236}">
                  <a16:creationId xmlns:a16="http://schemas.microsoft.com/office/drawing/2014/main" xmlns="" id="{9FF3D663-D15E-9842-97CF-F286C69CA7B3}"/>
                </a:ext>
              </a:extLst>
            </p:cNvPr>
            <p:cNvSpPr/>
            <p:nvPr/>
          </p:nvSpPr>
          <p:spPr>
            <a:xfrm>
              <a:off x="6028020" y="1473930"/>
              <a:ext cx="2079653" cy="831861"/>
            </a:xfrm>
            <a:custGeom>
              <a:avLst/>
              <a:gdLst>
                <a:gd name="connsiteX0" fmla="*/ 0 w 2079653"/>
                <a:gd name="connsiteY0" fmla="*/ 0 h 831861"/>
                <a:gd name="connsiteX1" fmla="*/ 1663723 w 2079653"/>
                <a:gd name="connsiteY1" fmla="*/ 0 h 831861"/>
                <a:gd name="connsiteX2" fmla="*/ 2079653 w 2079653"/>
                <a:gd name="connsiteY2" fmla="*/ 415931 h 831861"/>
                <a:gd name="connsiteX3" fmla="*/ 1663723 w 2079653"/>
                <a:gd name="connsiteY3" fmla="*/ 831861 h 831861"/>
                <a:gd name="connsiteX4" fmla="*/ 0 w 2079653"/>
                <a:gd name="connsiteY4" fmla="*/ 831861 h 831861"/>
                <a:gd name="connsiteX5" fmla="*/ 415931 w 2079653"/>
                <a:gd name="connsiteY5" fmla="*/ 415931 h 831861"/>
                <a:gd name="connsiteX6" fmla="*/ 0 w 2079653"/>
                <a:gd name="connsiteY6" fmla="*/ 0 h 83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9653" h="831861">
                  <a:moveTo>
                    <a:pt x="0" y="0"/>
                  </a:moveTo>
                  <a:lnTo>
                    <a:pt x="1663723" y="0"/>
                  </a:lnTo>
                  <a:lnTo>
                    <a:pt x="2079653" y="415931"/>
                  </a:lnTo>
                  <a:lnTo>
                    <a:pt x="1663723" y="831861"/>
                  </a:lnTo>
                  <a:lnTo>
                    <a:pt x="0" y="831861"/>
                  </a:lnTo>
                  <a:lnTo>
                    <a:pt x="415931" y="4159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591">
                <a:lumMod val="40000"/>
                <a:lumOff val="60000"/>
              </a:srgbClr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235969" tIns="9335" rIns="217300" bIns="9335" numCol="1" spcCol="1270" anchor="ctr" anchorCtr="0">
              <a:noAutofit/>
            </a:bodyPr>
            <a:lstStyle/>
            <a:p>
              <a:pPr algn="ctr" defTabSz="31115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kern="1200" dirty="0">
                  <a:solidFill>
                    <a:schemeClr val="bg1"/>
                  </a:solidFill>
                  <a:latin typeface="Gill Sans MT" panose="020B0502020104020203" pitchFamily="34" charset="77"/>
                  <a:ea typeface="+mn-ea"/>
                  <a:cs typeface="+mn-cs"/>
                  <a:sym typeface="Helvetica Light"/>
                </a:rPr>
                <a:t>营销与销售</a:t>
              </a:r>
              <a:endParaRPr lang="en-US" sz="1200" kern="1200" dirty="0">
                <a:solidFill>
                  <a:schemeClr val="bg1"/>
                </a:solidFill>
                <a:latin typeface="Gill Sans MT" panose="020B0502020104020203" pitchFamily="34" charset="77"/>
                <a:ea typeface="+mn-ea"/>
                <a:cs typeface="+mn-cs"/>
                <a:sym typeface="Helvetica Light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496C115-A663-C442-A4C0-0599EABFB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24732"/>
              </p:ext>
            </p:extLst>
          </p:nvPr>
        </p:nvGraphicFramePr>
        <p:xfrm>
          <a:off x="3113988" y="4728872"/>
          <a:ext cx="8708994" cy="1639048"/>
        </p:xfrm>
        <a:graphic>
          <a:graphicData uri="http://schemas.openxmlformats.org/drawingml/2006/table">
            <a:tbl>
              <a:tblPr firstRow="1" bandRow="1"/>
              <a:tblGrid>
                <a:gridCol w="2246051">
                  <a:extLst>
                    <a:ext uri="{9D8B030D-6E8A-4147-A177-3AD203B41FA5}">
                      <a16:colId xmlns:a16="http://schemas.microsoft.com/office/drawing/2014/main" xmlns="" val="348065336"/>
                    </a:ext>
                  </a:extLst>
                </a:gridCol>
                <a:gridCol w="2139518">
                  <a:extLst>
                    <a:ext uri="{9D8B030D-6E8A-4147-A177-3AD203B41FA5}">
                      <a16:colId xmlns:a16="http://schemas.microsoft.com/office/drawing/2014/main" xmlns="" val="610597795"/>
                    </a:ext>
                  </a:extLst>
                </a:gridCol>
                <a:gridCol w="2121763">
                  <a:extLst>
                    <a:ext uri="{9D8B030D-6E8A-4147-A177-3AD203B41FA5}">
                      <a16:colId xmlns:a16="http://schemas.microsoft.com/office/drawing/2014/main" xmlns="" val="605602141"/>
                    </a:ext>
                  </a:extLst>
                </a:gridCol>
                <a:gridCol w="2201662">
                  <a:extLst>
                    <a:ext uri="{9D8B030D-6E8A-4147-A177-3AD203B41FA5}">
                      <a16:colId xmlns:a16="http://schemas.microsoft.com/office/drawing/2014/main" xmlns="" val="1768516232"/>
                    </a:ext>
                  </a:extLst>
                </a:gridCol>
              </a:tblGrid>
              <a:tr h="1280907"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土壤数据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肥料使用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杀虫剂使用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设备使用和维护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能源消耗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天气测量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化学和传感测试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葡萄成熟和葡萄酒酿熟的把控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葡萄收成数据</a:t>
                      </a:r>
                      <a:endParaRPr lang="en-GB" sz="9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45720" marR="45720" marT="15614" marB="15614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C35">
                        <a:lumMod val="75000"/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葡萄原产地数据以及入境后操作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压榨发酵操作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添加剂使用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卫生程序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工艺参数监测与分析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化学和传感测试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罐式发酵</a:t>
                      </a:r>
                      <a:endParaRPr lang="en-GB" sz="105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45720" marR="45720" marT="15614" marB="15614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C35">
                        <a:lumMod val="75000"/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装瓶工艺数据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相关数据集的分析与选择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 smtClean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激活</a:t>
                      </a:r>
                      <a:r>
                        <a:rPr lang="zh-CN" altLang="en-US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产品数字化内容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产品运输监控</a:t>
                      </a:r>
                      <a:endParaRPr lang="en-GB" sz="12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45720" marR="45720" marT="15614" marB="15614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C35">
                        <a:lumMod val="75000"/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914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1828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2743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36576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45720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54864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64008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7315200" algn="l" defTabSz="1828800" rtl="0" eaLnBrk="1" latinLnBrk="0" hangingPunct="1">
                        <a:defRPr sz="36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选择应共享的数据集和索赔信息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浏览产品数字化内容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消费者数字化互动</a:t>
                      </a:r>
                    </a:p>
                    <a:p>
                      <a:pPr marL="171450" indent="-171450" algn="l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其他与消费者建立互动的计划</a:t>
                      </a: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(</a:t>
                      </a:r>
                      <a:r>
                        <a:rPr lang="zh-CN" altLang="en-US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调查、品牌忠诚度等</a:t>
                      </a: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)</a:t>
                      </a:r>
                      <a:endParaRPr lang="en-GB" sz="12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45720" marR="45720" marT="15614" marB="15614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9C35">
                        <a:lumMod val="75000"/>
                        <a:alpha val="4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644119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BF92C1B-60B6-4E43-B0A0-552A68C7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452" y="1175068"/>
            <a:ext cx="5975537" cy="2523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D12012E-A0D5-554B-B284-3085F9D8AFC2}"/>
              </a:ext>
            </a:extLst>
          </p:cNvPr>
          <p:cNvSpPr/>
          <p:nvPr/>
        </p:nvSpPr>
        <p:spPr>
          <a:xfrm>
            <a:off x="3036365" y="4399899"/>
            <a:ext cx="3799840" cy="335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276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/>
                </a:solidFill>
                <a:latin typeface="Gill Sans MT" panose="020B0502020104020203" pitchFamily="34" charset="77"/>
                <a:ea typeface="Georgia" charset="0"/>
                <a:cs typeface="Arial" panose="020B0604020202020204" pitchFamily="34" charset="0"/>
                <a:sym typeface="Helvetica Light"/>
              </a:rPr>
              <a:t>数据和行动：</a:t>
            </a:r>
            <a:endParaRPr lang="en-US" altLang="zh-CN" sz="1200" dirty="0">
              <a:solidFill>
                <a:schemeClr val="tx1"/>
              </a:solidFill>
              <a:latin typeface="Gill Sans MT" panose="020B0502020104020203" pitchFamily="34" charset="77"/>
              <a:ea typeface="Georgia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ED278F2-3DE1-6645-9041-86D8B8B6F7D0}"/>
              </a:ext>
            </a:extLst>
          </p:cNvPr>
          <p:cNvSpPr/>
          <p:nvPr/>
        </p:nvSpPr>
        <p:spPr>
          <a:xfrm>
            <a:off x="548366" y="1265258"/>
            <a:ext cx="53709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ill Sans MT" panose="020B0502020104020203" pitchFamily="34" charset="77"/>
                <a:ea typeface="PingFang SC" panose="020B0400000000000000" pitchFamily="34" charset="-122"/>
              </a:rPr>
              <a:t>消费者愈发希望能通过其购买的产品来评估品牌的诚信和责任心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ill Sans MT" panose="020B0502020104020203" pitchFamily="34" charset="77"/>
                <a:ea typeface="PingFang SC" panose="020B0400000000000000" pitchFamily="34" charset="-122"/>
              </a:rPr>
              <a:t>而品牌正在努力分享其努力和投入，将其行动与特定产品联系起来，传达品牌认证和标签背后的价值，尤其是发掘产品的吸引点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ill Sans MT" panose="020B0502020104020203" pitchFamily="34" charset="77"/>
                <a:ea typeface="PingFang SC" panose="020B0400000000000000" pitchFamily="34" charset="-122"/>
              </a:rPr>
              <a:t>“</a:t>
            </a:r>
            <a:r>
              <a:rPr lang="en-US" altLang="zh-CN" sz="1600" dirty="0">
                <a:latin typeface="Gill Sans MT" panose="020B0502020104020203" pitchFamily="34" charset="77"/>
                <a:ea typeface="PingFang SC" panose="020B0400000000000000" pitchFamily="34" charset="-122"/>
              </a:rPr>
              <a:t>My Story™”</a:t>
            </a:r>
            <a:r>
              <a:rPr lang="zh-CN" altLang="en-US" sz="1600" dirty="0">
                <a:latin typeface="Gill Sans MT" panose="020B0502020104020203" pitchFamily="34" charset="77"/>
                <a:ea typeface="PingFang SC" panose="020B0400000000000000" pitchFamily="34" charset="-122"/>
              </a:rPr>
              <a:t>是由唯链雷神区块链上的</a:t>
            </a:r>
            <a:r>
              <a:rPr lang="en-US" altLang="zh-CN" sz="1600" dirty="0">
                <a:latin typeface="Gill Sans MT" panose="020B0502020104020203" pitchFamily="34" charset="77"/>
                <a:ea typeface="PingFang SC" panose="020B0400000000000000" pitchFamily="34" charset="-122"/>
              </a:rPr>
              <a:t>DNVGL</a:t>
            </a:r>
            <a:r>
              <a:rPr lang="zh-CN" altLang="en-US" sz="1600" dirty="0">
                <a:latin typeface="Gill Sans MT" panose="020B0502020104020203" pitchFamily="34" charset="77"/>
                <a:ea typeface="PingFang SC" panose="020B0400000000000000" pitchFamily="34" charset="-122"/>
              </a:rPr>
              <a:t>开发和运行的一个应用程序，旨在就消费者所关心的问题搭建品牌与消费者之间的信任桥梁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xmlns="" id="{515D0EF6-5C1E-C948-81FF-A53D7CCAC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4" y="4523585"/>
            <a:ext cx="1338604" cy="416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CB8B016-582F-0442-9A42-E8E85AFC9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7" y="5388967"/>
            <a:ext cx="936999" cy="586018"/>
          </a:xfrm>
          <a:prstGeom prst="rect">
            <a:avLst/>
          </a:prstGeom>
        </p:spPr>
      </p:pic>
      <p:pic>
        <p:nvPicPr>
          <p:cNvPr id="15" name="Immagine 6">
            <a:extLst>
              <a:ext uri="{FF2B5EF4-FFF2-40B4-BE49-F238E27FC236}">
                <a16:creationId xmlns:a16="http://schemas.microsoft.com/office/drawing/2014/main" xmlns="" id="{681E9A13-CAF2-3446-A48D-BF1345087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193" y="5301166"/>
            <a:ext cx="1200251" cy="76162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971C2A02-8364-4448-89AD-8B52340C4B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23728" r="14774" b="21255"/>
          <a:stretch/>
        </p:blipFill>
        <p:spPr>
          <a:xfrm>
            <a:off x="1513109" y="4365542"/>
            <a:ext cx="1360421" cy="7324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EEC55F2-4228-A241-91BC-B2227DDCE30E}"/>
              </a:ext>
            </a:extLst>
          </p:cNvPr>
          <p:cNvSpPr/>
          <p:nvPr/>
        </p:nvSpPr>
        <p:spPr>
          <a:xfrm>
            <a:off x="281074" y="3627639"/>
            <a:ext cx="26840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333333"/>
                </a:solidFill>
                <a:latin typeface="Gill Sans MT" panose="020B0502020104020203" pitchFamily="34" charset="77"/>
              </a:rPr>
              <a:t>试点项目</a:t>
            </a:r>
            <a:endParaRPr lang="en-US" sz="1400" b="1" dirty="0">
              <a:solidFill>
                <a:srgbClr val="333333"/>
              </a:solidFill>
              <a:latin typeface="Gill Sans MT" panose="020B0502020104020203" pitchFamily="34" charset="77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Gill Sans MT" panose="020B0502020104020203" pitchFamily="34" charset="77"/>
              </a:rPr>
              <a:t>意大利葡萄酒酿造之旅：从一粒粒葡萄到至臻美酒</a:t>
            </a:r>
            <a:endParaRPr lang="en-US" sz="1400" dirty="0">
              <a:solidFill>
                <a:srgbClr val="333333"/>
              </a:solidFill>
              <a:latin typeface="Gill Sans MT" panose="020B0502020104020203" pitchFamily="34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8366" y="648326"/>
            <a:ext cx="3335206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ookman Old Style" charset="0"/>
                <a:ea typeface="Bookman Old Style" charset="0"/>
                <a:cs typeface="Bookman Old Style" charset="0"/>
                <a:sym typeface="Gill Sans MT"/>
              </a:rPr>
              <a:t>MyStory</a:t>
            </a:r>
            <a:r>
              <a:rPr kumimoji="0" lang="en-US" sz="2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ookman Old Style" charset="0"/>
                <a:ea typeface="Bookman Old Style" charset="0"/>
                <a:cs typeface="Bookman Old Style" charset="0"/>
                <a:sym typeface="Gill Sans MT"/>
              </a:rPr>
              <a:t> </a:t>
            </a:r>
            <a:r>
              <a:rPr kumimoji="0" lang="zh-CN" altLang="en-US" sz="2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ookman Old Style" charset="0"/>
                <a:ea typeface="Bookman Old Style" charset="0"/>
                <a:cs typeface="Bookman Old Style" charset="0"/>
                <a:sym typeface="Gill Sans MT"/>
              </a:rPr>
              <a:t>数字化认证</a:t>
            </a:r>
            <a:endParaRPr kumimoji="0" lang="en-US" sz="2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ookman Old Style" charset="0"/>
              <a:ea typeface="Bookman Old Style" charset="0"/>
              <a:cs typeface="Bookman Old Style" charset="0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77884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534537" y="560114"/>
            <a:ext cx="679658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Bookman Old Style" charset="0"/>
                <a:ea typeface="Bookman Old Style" charset="0"/>
                <a:cs typeface="Bookman Old Style" charset="0"/>
              </a:rPr>
              <a:t>始于信息，不止于信息</a:t>
            </a:r>
            <a:endParaRPr kumimoji="0" lang="en-US" sz="24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ookman Old Style" charset="0"/>
              <a:ea typeface="Bookman Old Style" charset="0"/>
              <a:cs typeface="Bookman Old Style" charset="0"/>
              <a:sym typeface="Gill Sans M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64" y="2097016"/>
            <a:ext cx="10220871" cy="25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36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593999" y="359998"/>
            <a:ext cx="10990279" cy="757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" sz="2600" dirty="0"/>
              <a:t>基于</a:t>
            </a:r>
            <a:r>
              <a:rPr lang="zh-CN" altLang="en-US" sz="2600" dirty="0"/>
              <a:t>唯链雷神区块链开发的项目</a:t>
            </a:r>
            <a:endParaRPr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59F579-E390-1F41-8343-CD8B4A3A9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BF5A7758-C5E0-406C-AABC-B14553D05A0C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25" name="Picture 198" descr="A picture containing object&#10;&#10;Description generated with high confidence">
            <a:extLst>
              <a:ext uri="{FF2B5EF4-FFF2-40B4-BE49-F238E27FC236}">
                <a16:creationId xmlns="" xmlns:a16="http://schemas.microsoft.com/office/drawing/2014/main" id="{DFAF8F74-0841-9F4B-9D38-52E98C76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363" y="3166014"/>
            <a:ext cx="623966" cy="459119"/>
          </a:xfrm>
          <a:prstGeom prst="rect">
            <a:avLst/>
          </a:prstGeom>
        </p:spPr>
      </p:pic>
      <p:pic>
        <p:nvPicPr>
          <p:cNvPr id="26" name="Picture 60">
            <a:extLst>
              <a:ext uri="{FF2B5EF4-FFF2-40B4-BE49-F238E27FC236}">
                <a16:creationId xmlns="" xmlns:a16="http://schemas.microsoft.com/office/drawing/2014/main" id="{792BA75C-2995-4246-A5B7-A1B1C8CD9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369" y="2932781"/>
            <a:ext cx="492670" cy="447609"/>
          </a:xfrm>
          <a:prstGeom prst="rect">
            <a:avLst/>
          </a:prstGeom>
        </p:spPr>
      </p:pic>
      <p:pic>
        <p:nvPicPr>
          <p:cNvPr id="27" name="Picture 31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4F8D455B-730E-744C-85A4-0C99843B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986" y="1786916"/>
            <a:ext cx="1221521" cy="676026"/>
          </a:xfrm>
          <a:prstGeom prst="rect">
            <a:avLst/>
          </a:prstGeom>
        </p:spPr>
      </p:pic>
      <p:pic>
        <p:nvPicPr>
          <p:cNvPr id="28" name="Picture 218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38A72F10-40A7-6241-BF88-1AD3D6FF0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682" y="1962829"/>
            <a:ext cx="530862" cy="550079"/>
          </a:xfrm>
          <a:prstGeom prst="rect">
            <a:avLst/>
          </a:prstGeom>
        </p:spPr>
      </p:pic>
      <p:pic>
        <p:nvPicPr>
          <p:cNvPr id="29" name="Picture 50">
            <a:extLst>
              <a:ext uri="{FF2B5EF4-FFF2-40B4-BE49-F238E27FC236}">
                <a16:creationId xmlns="" xmlns:a16="http://schemas.microsoft.com/office/drawing/2014/main" id="{C868DE5E-3626-A744-A1A7-648B0C570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471" y="2102133"/>
            <a:ext cx="1202565" cy="433180"/>
          </a:xfrm>
          <a:prstGeom prst="rect">
            <a:avLst/>
          </a:prstGeom>
        </p:spPr>
      </p:pic>
      <p:pic>
        <p:nvPicPr>
          <p:cNvPr id="30" name="Picture 47" descr="A close up of a piece of paper&#10;&#10;Description generated with high confidence">
            <a:extLst>
              <a:ext uri="{FF2B5EF4-FFF2-40B4-BE49-F238E27FC236}">
                <a16:creationId xmlns="" xmlns:a16="http://schemas.microsoft.com/office/drawing/2014/main" id="{217416F5-C89F-9C44-8797-BA4A757E7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988" y="1894349"/>
            <a:ext cx="1062754" cy="786416"/>
          </a:xfrm>
          <a:prstGeom prst="rect">
            <a:avLst/>
          </a:prstGeom>
        </p:spPr>
      </p:pic>
      <p:pic>
        <p:nvPicPr>
          <p:cNvPr id="31" name="Picture 35">
            <a:extLst>
              <a:ext uri="{FF2B5EF4-FFF2-40B4-BE49-F238E27FC236}">
                <a16:creationId xmlns="" xmlns:a16="http://schemas.microsoft.com/office/drawing/2014/main" id="{DD903D5E-CE0B-0B48-A379-E7D5275F4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1369" y="1717403"/>
            <a:ext cx="773182" cy="433181"/>
          </a:xfrm>
          <a:prstGeom prst="rect">
            <a:avLst/>
          </a:prstGeom>
        </p:spPr>
      </p:pic>
      <p:pic>
        <p:nvPicPr>
          <p:cNvPr id="32" name="Picture 41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F583FF0-0E2A-5A4A-9BC6-6359E05F55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043" y="3888475"/>
            <a:ext cx="458605" cy="504816"/>
          </a:xfrm>
          <a:prstGeom prst="rect">
            <a:avLst/>
          </a:prstGeom>
        </p:spPr>
      </p:pic>
      <p:sp>
        <p:nvSpPr>
          <p:cNvPr id="33" name="Rounded Rectangle 8">
            <a:extLst>
              <a:ext uri="{FF2B5EF4-FFF2-40B4-BE49-F238E27FC236}">
                <a16:creationId xmlns="" xmlns:a16="http://schemas.microsoft.com/office/drawing/2014/main" id="{CB242ABB-8153-AF4F-A974-1F7C689D0EAA}"/>
              </a:ext>
            </a:extLst>
          </p:cNvPr>
          <p:cNvSpPr/>
          <p:nvPr/>
        </p:nvSpPr>
        <p:spPr>
          <a:xfrm>
            <a:off x="652882" y="3461547"/>
            <a:ext cx="2287257" cy="958029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11A3A7EE-1502-8E4A-BE76-8A2F534D589A}"/>
              </a:ext>
            </a:extLst>
          </p:cNvPr>
          <p:cNvSpPr/>
          <p:nvPr/>
        </p:nvSpPr>
        <p:spPr>
          <a:xfrm>
            <a:off x="625062" y="1495472"/>
            <a:ext cx="4230998" cy="365125"/>
          </a:xfrm>
          <a:prstGeom prst="roundRect">
            <a:avLst/>
          </a:prstGeom>
          <a:solidFill>
            <a:schemeClr val="accent1"/>
          </a:solidFill>
          <a:ln w="381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18C0F6A2-3B72-854E-8C01-B64732C42B47}"/>
              </a:ext>
            </a:extLst>
          </p:cNvPr>
          <p:cNvSpPr/>
          <p:nvPr/>
        </p:nvSpPr>
        <p:spPr>
          <a:xfrm>
            <a:off x="652882" y="2189937"/>
            <a:ext cx="2287257" cy="958029"/>
          </a:xfrm>
          <a:prstGeom prst="roundRect">
            <a:avLst/>
          </a:prstGeom>
          <a:solidFill>
            <a:srgbClr val="FFFFFF"/>
          </a:solidFill>
          <a:ln w="1905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pic>
        <p:nvPicPr>
          <p:cNvPr id="3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1503E14F-9538-8A4D-AC5F-85D4E5BA0A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2708" y="3752203"/>
            <a:ext cx="435937" cy="428289"/>
          </a:xfrm>
          <a:prstGeom prst="rect">
            <a:avLst/>
          </a:prstGeom>
        </p:spPr>
      </p:pic>
      <p:pic>
        <p:nvPicPr>
          <p:cNvPr id="37" name="Picture 10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B6B9C56E-A934-C94D-9F90-B62326EDDD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9688" y="3721840"/>
            <a:ext cx="684091" cy="458652"/>
          </a:xfrm>
          <a:prstGeom prst="rect">
            <a:avLst/>
          </a:prstGeom>
        </p:spPr>
      </p:pic>
      <p:pic>
        <p:nvPicPr>
          <p:cNvPr id="38" name="Picture 27" descr="A picture containing furniture&#10;&#10;Description generated with very high confidence">
            <a:extLst>
              <a:ext uri="{FF2B5EF4-FFF2-40B4-BE49-F238E27FC236}">
                <a16:creationId xmlns="" xmlns:a16="http://schemas.microsoft.com/office/drawing/2014/main" id="{0C384C2C-15CF-1C4E-9D96-B80B4C4EC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382" y="2347036"/>
            <a:ext cx="550293" cy="242602"/>
          </a:xfrm>
          <a:prstGeom prst="rect">
            <a:avLst/>
          </a:prstGeom>
        </p:spPr>
      </p:pic>
      <p:pic>
        <p:nvPicPr>
          <p:cNvPr id="39" name="Picture 29">
            <a:extLst>
              <a:ext uri="{FF2B5EF4-FFF2-40B4-BE49-F238E27FC236}">
                <a16:creationId xmlns="" xmlns:a16="http://schemas.microsoft.com/office/drawing/2014/main" id="{AC1CA73E-4ED8-8F45-8BE8-F3F388EFF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6554" y="2709740"/>
            <a:ext cx="749141" cy="300161"/>
          </a:xfrm>
          <a:prstGeom prst="rect">
            <a:avLst/>
          </a:prstGeom>
        </p:spPr>
      </p:pic>
      <p:pic>
        <p:nvPicPr>
          <p:cNvPr id="40" name="Picture 33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52B335FD-E67D-0E46-9FCA-9C5F7CAD85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207" y="5158612"/>
            <a:ext cx="883134" cy="274570"/>
          </a:xfrm>
          <a:prstGeom prst="rect">
            <a:avLst/>
          </a:prstGeom>
        </p:spPr>
      </p:pic>
      <p:pic>
        <p:nvPicPr>
          <p:cNvPr id="41" name="Picture 35">
            <a:extLst>
              <a:ext uri="{FF2B5EF4-FFF2-40B4-BE49-F238E27FC236}">
                <a16:creationId xmlns="" xmlns:a16="http://schemas.microsoft.com/office/drawing/2014/main" id="{4D886BAC-FF1B-2E49-88EE-D0746538AD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273" y="5151999"/>
            <a:ext cx="970417" cy="256452"/>
          </a:xfrm>
          <a:prstGeom prst="rect">
            <a:avLst/>
          </a:prstGeom>
        </p:spPr>
      </p:pic>
      <p:pic>
        <p:nvPicPr>
          <p:cNvPr id="42" name="Picture 6" descr="A picture containing clipart&#10;&#10;Description generated with very high confidence">
            <a:extLst>
              <a:ext uri="{FF2B5EF4-FFF2-40B4-BE49-F238E27FC236}">
                <a16:creationId xmlns="" xmlns:a16="http://schemas.microsoft.com/office/drawing/2014/main" id="{1D06E234-113B-1C40-9A83-6591320133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1405" y="5167537"/>
            <a:ext cx="1024748" cy="279194"/>
          </a:xfrm>
          <a:prstGeom prst="rect">
            <a:avLst/>
          </a:prstGeom>
        </p:spPr>
      </p:pic>
      <p:pic>
        <p:nvPicPr>
          <p:cNvPr id="43" name="Picture 25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885038E5-57C1-C04F-9DD6-AA6ED9F806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669" y="2732927"/>
            <a:ext cx="343845" cy="231261"/>
          </a:xfrm>
          <a:prstGeom prst="rect">
            <a:avLst/>
          </a:prstGeom>
        </p:spPr>
      </p:pic>
      <p:pic>
        <p:nvPicPr>
          <p:cNvPr id="44" name="Picture 29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50859664-46E7-144F-AEE1-B03DFE148F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65645" y="2076927"/>
            <a:ext cx="812912" cy="807667"/>
          </a:xfrm>
          <a:prstGeom prst="rect">
            <a:avLst/>
          </a:prstGeom>
        </p:spPr>
      </p:pic>
      <p:pic>
        <p:nvPicPr>
          <p:cNvPr id="45" name="Picture 31">
            <a:extLst>
              <a:ext uri="{FF2B5EF4-FFF2-40B4-BE49-F238E27FC236}">
                <a16:creationId xmlns="" xmlns:a16="http://schemas.microsoft.com/office/drawing/2014/main" id="{F9789C2E-D8B4-FF46-B20A-5B95A48E9B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3911" y="2704167"/>
            <a:ext cx="709822" cy="274856"/>
          </a:xfrm>
          <a:prstGeom prst="rect">
            <a:avLst/>
          </a:prstGeom>
        </p:spPr>
      </p:pic>
      <p:pic>
        <p:nvPicPr>
          <p:cNvPr id="46" name="Picture 35">
            <a:extLst>
              <a:ext uri="{FF2B5EF4-FFF2-40B4-BE49-F238E27FC236}">
                <a16:creationId xmlns="" xmlns:a16="http://schemas.microsoft.com/office/drawing/2014/main" id="{5D87C758-2B29-B945-A608-4D2C87A4D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316" y="3908087"/>
            <a:ext cx="797774" cy="446959"/>
          </a:xfrm>
          <a:prstGeom prst="rect">
            <a:avLst/>
          </a:prstGeom>
        </p:spPr>
      </p:pic>
      <p:pic>
        <p:nvPicPr>
          <p:cNvPr id="47" name="Picture 37">
            <a:extLst>
              <a:ext uri="{FF2B5EF4-FFF2-40B4-BE49-F238E27FC236}">
                <a16:creationId xmlns="" xmlns:a16="http://schemas.microsoft.com/office/drawing/2014/main" id="{70845BA4-FA32-8D45-A0BD-0F8D06D244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9129" y="3927051"/>
            <a:ext cx="424718" cy="381924"/>
          </a:xfrm>
          <a:prstGeom prst="rect">
            <a:avLst/>
          </a:prstGeom>
        </p:spPr>
      </p:pic>
      <p:pic>
        <p:nvPicPr>
          <p:cNvPr id="48" name="Picture 39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2C70E6BF-40D1-9044-8DEC-18E4917D08D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9516" y="3544342"/>
            <a:ext cx="953987" cy="296521"/>
          </a:xfrm>
          <a:prstGeom prst="rect">
            <a:avLst/>
          </a:prstGeom>
        </p:spPr>
      </p:pic>
      <p:sp>
        <p:nvSpPr>
          <p:cNvPr id="49" name="文本框 223">
            <a:extLst>
              <a:ext uri="{FF2B5EF4-FFF2-40B4-BE49-F238E27FC236}">
                <a16:creationId xmlns="" xmlns:a16="http://schemas.microsoft.com/office/drawing/2014/main" id="{B0C3C1C6-7651-5941-98AF-9084DE708A44}"/>
              </a:ext>
            </a:extLst>
          </p:cNvPr>
          <p:cNvSpPr txBox="1"/>
          <p:nvPr/>
        </p:nvSpPr>
        <p:spPr>
          <a:xfrm>
            <a:off x="1009139" y="1995034"/>
            <a:ext cx="1635914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Luxury &amp; Fashion</a:t>
            </a:r>
          </a:p>
        </p:txBody>
      </p:sp>
      <p:sp>
        <p:nvSpPr>
          <p:cNvPr id="50" name="Rounded Rectangle 8">
            <a:extLst>
              <a:ext uri="{FF2B5EF4-FFF2-40B4-BE49-F238E27FC236}">
                <a16:creationId xmlns="" xmlns:a16="http://schemas.microsoft.com/office/drawing/2014/main" id="{A2D6ED13-F57A-074D-B83A-58B650EB595F}"/>
              </a:ext>
            </a:extLst>
          </p:cNvPr>
          <p:cNvSpPr/>
          <p:nvPr/>
        </p:nvSpPr>
        <p:spPr>
          <a:xfrm>
            <a:off x="3249746" y="2193588"/>
            <a:ext cx="1606313" cy="958029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51" name="文本框 63">
            <a:extLst>
              <a:ext uri="{FF2B5EF4-FFF2-40B4-BE49-F238E27FC236}">
                <a16:creationId xmlns="" xmlns:a16="http://schemas.microsoft.com/office/drawing/2014/main" id="{C2E7F426-F8BB-CE48-A032-E3383B956009}"/>
              </a:ext>
            </a:extLst>
          </p:cNvPr>
          <p:cNvSpPr txBox="1"/>
          <p:nvPr/>
        </p:nvSpPr>
        <p:spPr>
          <a:xfrm>
            <a:off x="3679843" y="1995295"/>
            <a:ext cx="746118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Energy</a:t>
            </a:r>
          </a:p>
        </p:txBody>
      </p:sp>
      <p:pic>
        <p:nvPicPr>
          <p:cNvPr id="52" name="Picture 25">
            <a:extLst>
              <a:ext uri="{FF2B5EF4-FFF2-40B4-BE49-F238E27FC236}">
                <a16:creationId xmlns="" xmlns:a16="http://schemas.microsoft.com/office/drawing/2014/main" id="{47B453A1-BA85-D04C-91BA-11FFCCACA47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15010" y="2542354"/>
            <a:ext cx="1085156" cy="307775"/>
          </a:xfrm>
          <a:prstGeom prst="rect">
            <a:avLst/>
          </a:prstGeom>
        </p:spPr>
      </p:pic>
      <p:sp>
        <p:nvSpPr>
          <p:cNvPr id="53" name="文本框 65">
            <a:extLst>
              <a:ext uri="{FF2B5EF4-FFF2-40B4-BE49-F238E27FC236}">
                <a16:creationId xmlns="" xmlns:a16="http://schemas.microsoft.com/office/drawing/2014/main" id="{F8B403AD-0E6D-9249-8298-62E80010A7C0}"/>
              </a:ext>
            </a:extLst>
          </p:cNvPr>
          <p:cNvSpPr txBox="1"/>
          <p:nvPr/>
        </p:nvSpPr>
        <p:spPr>
          <a:xfrm>
            <a:off x="978553" y="3264744"/>
            <a:ext cx="1635914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Food &amp; Beverage</a:t>
            </a:r>
          </a:p>
        </p:txBody>
      </p:sp>
      <p:sp>
        <p:nvSpPr>
          <p:cNvPr id="54" name="Rounded Rectangle 8">
            <a:extLst>
              <a:ext uri="{FF2B5EF4-FFF2-40B4-BE49-F238E27FC236}">
                <a16:creationId xmlns="" xmlns:a16="http://schemas.microsoft.com/office/drawing/2014/main" id="{72F64C84-2699-A046-BFFA-327FCE65240F}"/>
              </a:ext>
            </a:extLst>
          </p:cNvPr>
          <p:cNvSpPr/>
          <p:nvPr/>
        </p:nvSpPr>
        <p:spPr>
          <a:xfrm>
            <a:off x="3248509" y="3461547"/>
            <a:ext cx="1606313" cy="958029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55" name="文本框 67">
            <a:extLst>
              <a:ext uri="{FF2B5EF4-FFF2-40B4-BE49-F238E27FC236}">
                <a16:creationId xmlns="" xmlns:a16="http://schemas.microsoft.com/office/drawing/2014/main" id="{5D113546-93A7-F840-BFDA-30AB09C0D045}"/>
              </a:ext>
            </a:extLst>
          </p:cNvPr>
          <p:cNvSpPr txBox="1"/>
          <p:nvPr/>
        </p:nvSpPr>
        <p:spPr>
          <a:xfrm>
            <a:off x="3499503" y="3261669"/>
            <a:ext cx="1136650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Automotive</a:t>
            </a:r>
          </a:p>
        </p:txBody>
      </p:sp>
      <p:sp>
        <p:nvSpPr>
          <p:cNvPr id="56" name="Rounded Rectangle 8">
            <a:extLst>
              <a:ext uri="{FF2B5EF4-FFF2-40B4-BE49-F238E27FC236}">
                <a16:creationId xmlns="" xmlns:a16="http://schemas.microsoft.com/office/drawing/2014/main" id="{E29AB523-2C13-0C4B-847F-78C59ED3E37B}"/>
              </a:ext>
            </a:extLst>
          </p:cNvPr>
          <p:cNvSpPr/>
          <p:nvPr/>
        </p:nvSpPr>
        <p:spPr>
          <a:xfrm>
            <a:off x="651645" y="4779314"/>
            <a:ext cx="2287257" cy="958029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57" name="文本框 69">
            <a:extLst>
              <a:ext uri="{FF2B5EF4-FFF2-40B4-BE49-F238E27FC236}">
                <a16:creationId xmlns="" xmlns:a16="http://schemas.microsoft.com/office/drawing/2014/main" id="{18D10220-F930-5E4D-8D70-27BC5173572E}"/>
              </a:ext>
            </a:extLst>
          </p:cNvPr>
          <p:cNvSpPr txBox="1"/>
          <p:nvPr/>
        </p:nvSpPr>
        <p:spPr>
          <a:xfrm>
            <a:off x="977316" y="4582511"/>
            <a:ext cx="1635914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Wine &amp; Alcohol</a:t>
            </a:r>
          </a:p>
        </p:txBody>
      </p:sp>
      <p:sp>
        <p:nvSpPr>
          <p:cNvPr id="58" name="Rounded Rectangle 8">
            <a:extLst>
              <a:ext uri="{FF2B5EF4-FFF2-40B4-BE49-F238E27FC236}">
                <a16:creationId xmlns="" xmlns:a16="http://schemas.microsoft.com/office/drawing/2014/main" id="{2029059C-DF59-E545-9B36-F00EA9930138}"/>
              </a:ext>
            </a:extLst>
          </p:cNvPr>
          <p:cNvSpPr/>
          <p:nvPr/>
        </p:nvSpPr>
        <p:spPr>
          <a:xfrm>
            <a:off x="3248509" y="4783916"/>
            <a:ext cx="1606313" cy="958029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59" name="文本框 75">
            <a:extLst>
              <a:ext uri="{FF2B5EF4-FFF2-40B4-BE49-F238E27FC236}">
                <a16:creationId xmlns="" xmlns:a16="http://schemas.microsoft.com/office/drawing/2014/main" id="{7F8F20CD-0C02-0C42-83D3-AB4CC142FE6D}"/>
              </a:ext>
            </a:extLst>
          </p:cNvPr>
          <p:cNvSpPr txBox="1"/>
          <p:nvPr/>
        </p:nvSpPr>
        <p:spPr>
          <a:xfrm>
            <a:off x="3499503" y="4584640"/>
            <a:ext cx="1136650" cy="52321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Digital Assurance</a:t>
            </a:r>
          </a:p>
        </p:txBody>
      </p:sp>
      <p:sp>
        <p:nvSpPr>
          <p:cNvPr id="60" name="文本框 76">
            <a:extLst>
              <a:ext uri="{FF2B5EF4-FFF2-40B4-BE49-F238E27FC236}">
                <a16:creationId xmlns="" xmlns:a16="http://schemas.microsoft.com/office/drawing/2014/main" id="{410C96F9-83BE-B34C-AAB0-075ED81354AF}"/>
              </a:ext>
            </a:extLst>
          </p:cNvPr>
          <p:cNvSpPr txBox="1"/>
          <p:nvPr/>
        </p:nvSpPr>
        <p:spPr>
          <a:xfrm>
            <a:off x="1273453" y="1524146"/>
            <a:ext cx="274319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VeChain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ToolChain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ounded Rectangle 8">
            <a:extLst>
              <a:ext uri="{FF2B5EF4-FFF2-40B4-BE49-F238E27FC236}">
                <a16:creationId xmlns="" xmlns:a16="http://schemas.microsoft.com/office/drawing/2014/main" id="{5A5C8853-FFF2-4D42-9C40-CEEE5852A956}"/>
              </a:ext>
            </a:extLst>
          </p:cNvPr>
          <p:cNvSpPr/>
          <p:nvPr/>
        </p:nvSpPr>
        <p:spPr>
          <a:xfrm>
            <a:off x="5375857" y="1581768"/>
            <a:ext cx="2598424" cy="960586"/>
          </a:xfrm>
          <a:prstGeom prst="roundRect">
            <a:avLst/>
          </a:prstGeom>
          <a:noFill/>
          <a:ln w="19050" cap="flat">
            <a:solidFill>
              <a:srgbClr val="5BB7D7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62" name="文本框 78">
            <a:extLst>
              <a:ext uri="{FF2B5EF4-FFF2-40B4-BE49-F238E27FC236}">
                <a16:creationId xmlns="" xmlns:a16="http://schemas.microsoft.com/office/drawing/2014/main" id="{4F192D59-5843-3A4F-8EBA-6C05C29D4A11}"/>
              </a:ext>
            </a:extLst>
          </p:cNvPr>
          <p:cNvSpPr txBox="1"/>
          <p:nvPr/>
        </p:nvSpPr>
        <p:spPr>
          <a:xfrm>
            <a:off x="5781034" y="1386865"/>
            <a:ext cx="1751310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Carbon Ecosystem</a:t>
            </a:r>
          </a:p>
        </p:txBody>
      </p:sp>
      <p:pic>
        <p:nvPicPr>
          <p:cNvPr id="63" name="Picture 43" descr="A picture containing object&#10;&#10;Description generated with high confidence">
            <a:extLst>
              <a:ext uri="{FF2B5EF4-FFF2-40B4-BE49-F238E27FC236}">
                <a16:creationId xmlns="" xmlns:a16="http://schemas.microsoft.com/office/drawing/2014/main" id="{BCCCA498-B1FC-DD4E-8F48-84FA1AF94C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05585" y="1720742"/>
            <a:ext cx="499983" cy="357131"/>
          </a:xfrm>
          <a:prstGeom prst="rect">
            <a:avLst/>
          </a:prstGeom>
        </p:spPr>
      </p:pic>
      <p:pic>
        <p:nvPicPr>
          <p:cNvPr id="64" name="Picture 45" descr="A picture containing screenshot&#10;&#10;Description generated with very high confidence">
            <a:extLst>
              <a:ext uri="{FF2B5EF4-FFF2-40B4-BE49-F238E27FC236}">
                <a16:creationId xmlns="" xmlns:a16="http://schemas.microsoft.com/office/drawing/2014/main" id="{2F129764-F95B-2F44-97A5-BAA2E427BE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51870" y="1783407"/>
            <a:ext cx="897826" cy="242023"/>
          </a:xfrm>
          <a:prstGeom prst="rect">
            <a:avLst/>
          </a:prstGeom>
        </p:spPr>
      </p:pic>
      <p:sp>
        <p:nvSpPr>
          <p:cNvPr id="65" name="Rounded Rectangle 8">
            <a:extLst>
              <a:ext uri="{FF2B5EF4-FFF2-40B4-BE49-F238E27FC236}">
                <a16:creationId xmlns="" xmlns:a16="http://schemas.microsoft.com/office/drawing/2014/main" id="{BDF80762-5C9C-5243-B00A-D4E95D76C761}"/>
              </a:ext>
            </a:extLst>
          </p:cNvPr>
          <p:cNvSpPr/>
          <p:nvPr/>
        </p:nvSpPr>
        <p:spPr>
          <a:xfrm>
            <a:off x="8420889" y="1587013"/>
            <a:ext cx="2979468" cy="958029"/>
          </a:xfrm>
          <a:prstGeom prst="roundRect">
            <a:avLst/>
          </a:prstGeom>
          <a:noFill/>
          <a:ln w="19050" cap="flat">
            <a:solidFill>
              <a:srgbClr val="5BB7D7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66" name="文本框 85">
            <a:extLst>
              <a:ext uri="{FF2B5EF4-FFF2-40B4-BE49-F238E27FC236}">
                <a16:creationId xmlns="" xmlns:a16="http://schemas.microsoft.com/office/drawing/2014/main" id="{51A03EB8-DD77-5A4B-BEF6-90A99D7C40AE}"/>
              </a:ext>
            </a:extLst>
          </p:cNvPr>
          <p:cNvSpPr txBox="1"/>
          <p:nvPr/>
        </p:nvSpPr>
        <p:spPr>
          <a:xfrm>
            <a:off x="9024298" y="1411547"/>
            <a:ext cx="1751310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Non-fungible Token</a:t>
            </a:r>
          </a:p>
        </p:txBody>
      </p:sp>
      <p:pic>
        <p:nvPicPr>
          <p:cNvPr id="67" name="Picture 54">
            <a:extLst>
              <a:ext uri="{FF2B5EF4-FFF2-40B4-BE49-F238E27FC236}">
                <a16:creationId xmlns="" xmlns:a16="http://schemas.microsoft.com/office/drawing/2014/main" id="{CD45DBAF-4113-D548-A14E-86A024F5F73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60388" y="1723553"/>
            <a:ext cx="1029234" cy="233857"/>
          </a:xfrm>
          <a:prstGeom prst="rect">
            <a:avLst/>
          </a:prstGeom>
        </p:spPr>
      </p:pic>
      <p:pic>
        <p:nvPicPr>
          <p:cNvPr id="68" name="Picture 220" descr="A picture containing object&#10;&#10;Description generated with high confidence">
            <a:extLst>
              <a:ext uri="{FF2B5EF4-FFF2-40B4-BE49-F238E27FC236}">
                <a16:creationId xmlns="" xmlns:a16="http://schemas.microsoft.com/office/drawing/2014/main" id="{954DED3D-D31F-4647-BCAF-6807C35CFEB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048510" y="1697748"/>
            <a:ext cx="986550" cy="236143"/>
          </a:xfrm>
          <a:prstGeom prst="rect">
            <a:avLst/>
          </a:prstGeom>
        </p:spPr>
      </p:pic>
      <p:pic>
        <p:nvPicPr>
          <p:cNvPr id="69" name="图片 90">
            <a:extLst>
              <a:ext uri="{FF2B5EF4-FFF2-40B4-BE49-F238E27FC236}">
                <a16:creationId xmlns="" xmlns:a16="http://schemas.microsoft.com/office/drawing/2014/main" id="{E33B2339-A305-B142-9C1E-CEBD98B4332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934" y="2011171"/>
            <a:ext cx="461621" cy="461621"/>
          </a:xfrm>
          <a:prstGeom prst="rect">
            <a:avLst/>
          </a:prstGeom>
        </p:spPr>
      </p:pic>
      <p:sp>
        <p:nvSpPr>
          <p:cNvPr id="70" name="Rounded Rectangle 8">
            <a:extLst>
              <a:ext uri="{FF2B5EF4-FFF2-40B4-BE49-F238E27FC236}">
                <a16:creationId xmlns="" xmlns:a16="http://schemas.microsoft.com/office/drawing/2014/main" id="{0DAEDF03-9AB6-744E-A20D-B061882B9D16}"/>
              </a:ext>
            </a:extLst>
          </p:cNvPr>
          <p:cNvSpPr/>
          <p:nvPr/>
        </p:nvSpPr>
        <p:spPr>
          <a:xfrm>
            <a:off x="5667191" y="2869605"/>
            <a:ext cx="2574674" cy="958029"/>
          </a:xfrm>
          <a:prstGeom prst="roundRect">
            <a:avLst/>
          </a:prstGeom>
          <a:noFill/>
          <a:ln w="19050" cap="flat">
            <a:solidFill>
              <a:srgbClr val="5BB7D7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71" name="文本框 92">
            <a:extLst>
              <a:ext uri="{FF2B5EF4-FFF2-40B4-BE49-F238E27FC236}">
                <a16:creationId xmlns="" xmlns:a16="http://schemas.microsoft.com/office/drawing/2014/main" id="{58ADA1A5-BA80-EF41-8E74-AD4D3313DB10}"/>
              </a:ext>
            </a:extLst>
          </p:cNvPr>
          <p:cNvSpPr txBox="1"/>
          <p:nvPr/>
        </p:nvSpPr>
        <p:spPr>
          <a:xfrm>
            <a:off x="6151981" y="2668409"/>
            <a:ext cx="1544584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Entertainment</a:t>
            </a:r>
          </a:p>
        </p:txBody>
      </p:sp>
      <p:pic>
        <p:nvPicPr>
          <p:cNvPr id="72" name="Picture 204" descr="A picture containing clipart&#10;&#10;Description generated with high confidence">
            <a:extLst>
              <a:ext uri="{FF2B5EF4-FFF2-40B4-BE49-F238E27FC236}">
                <a16:creationId xmlns="" xmlns:a16="http://schemas.microsoft.com/office/drawing/2014/main" id="{F2DF3580-81B3-A64D-A2D8-F93E07BE58C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90950" y="2980145"/>
            <a:ext cx="778490" cy="307775"/>
          </a:xfrm>
          <a:prstGeom prst="rect">
            <a:avLst/>
          </a:prstGeom>
        </p:spPr>
      </p:pic>
      <p:pic>
        <p:nvPicPr>
          <p:cNvPr id="73" name="Picture 206">
            <a:extLst>
              <a:ext uri="{FF2B5EF4-FFF2-40B4-BE49-F238E27FC236}">
                <a16:creationId xmlns="" xmlns:a16="http://schemas.microsoft.com/office/drawing/2014/main" id="{B7132DA1-C1D5-0144-94C0-B4530B2A184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10950" y="3025654"/>
            <a:ext cx="873554" cy="224774"/>
          </a:xfrm>
          <a:prstGeom prst="rect">
            <a:avLst/>
          </a:prstGeom>
        </p:spPr>
      </p:pic>
      <p:pic>
        <p:nvPicPr>
          <p:cNvPr id="74" name="Picture 210" descr="A drawing of a person&#10;&#10;Description generated with high confidence">
            <a:extLst>
              <a:ext uri="{FF2B5EF4-FFF2-40B4-BE49-F238E27FC236}">
                <a16:creationId xmlns="" xmlns:a16="http://schemas.microsoft.com/office/drawing/2014/main" id="{B813B50F-C090-1C40-95CD-D36F5B592A3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90815" y="3380378"/>
            <a:ext cx="1110770" cy="305875"/>
          </a:xfrm>
          <a:prstGeom prst="rect">
            <a:avLst/>
          </a:prstGeom>
        </p:spPr>
      </p:pic>
      <p:pic>
        <p:nvPicPr>
          <p:cNvPr id="75" name="Picture 212">
            <a:extLst>
              <a:ext uri="{FF2B5EF4-FFF2-40B4-BE49-F238E27FC236}">
                <a16:creationId xmlns="" xmlns:a16="http://schemas.microsoft.com/office/drawing/2014/main" id="{FC815F03-3235-D948-A136-91BAFCCF97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810619" y="3416470"/>
            <a:ext cx="955659" cy="224774"/>
          </a:xfrm>
          <a:prstGeom prst="rect">
            <a:avLst/>
          </a:prstGeom>
        </p:spPr>
      </p:pic>
      <p:sp>
        <p:nvSpPr>
          <p:cNvPr id="76" name="Rounded Rectangle 8">
            <a:extLst>
              <a:ext uri="{FF2B5EF4-FFF2-40B4-BE49-F238E27FC236}">
                <a16:creationId xmlns="" xmlns:a16="http://schemas.microsoft.com/office/drawing/2014/main" id="{3B19E8A6-85C6-8C4C-A296-671F9B5FD9B2}"/>
              </a:ext>
            </a:extLst>
          </p:cNvPr>
          <p:cNvSpPr/>
          <p:nvPr/>
        </p:nvSpPr>
        <p:spPr>
          <a:xfrm>
            <a:off x="5415423" y="4179321"/>
            <a:ext cx="2324016" cy="636972"/>
          </a:xfrm>
          <a:prstGeom prst="roundRect">
            <a:avLst/>
          </a:prstGeom>
          <a:noFill/>
          <a:ln w="19050" cap="flat">
            <a:solidFill>
              <a:srgbClr val="5BB7D7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77" name="文本框 99">
            <a:extLst>
              <a:ext uri="{FF2B5EF4-FFF2-40B4-BE49-F238E27FC236}">
                <a16:creationId xmlns="" xmlns:a16="http://schemas.microsoft.com/office/drawing/2014/main" id="{89E0C923-D1AA-B447-A653-40093E5F7BC9}"/>
              </a:ext>
            </a:extLst>
          </p:cNvPr>
          <p:cNvSpPr txBox="1"/>
          <p:nvPr/>
        </p:nvSpPr>
        <p:spPr>
          <a:xfrm>
            <a:off x="5786759" y="3984417"/>
            <a:ext cx="1544584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&amp;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Statistics</a:t>
            </a:r>
          </a:p>
        </p:txBody>
      </p:sp>
      <p:pic>
        <p:nvPicPr>
          <p:cNvPr id="78" name="Picture 58">
            <a:extLst>
              <a:ext uri="{FF2B5EF4-FFF2-40B4-BE49-F238E27FC236}">
                <a16:creationId xmlns="" xmlns:a16="http://schemas.microsoft.com/office/drawing/2014/main" id="{023C4E69-42EE-CA47-A03F-DB087185745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20611" y="4311740"/>
            <a:ext cx="406326" cy="406326"/>
          </a:xfrm>
          <a:prstGeom prst="rect">
            <a:avLst/>
          </a:prstGeom>
        </p:spPr>
      </p:pic>
      <p:pic>
        <p:nvPicPr>
          <p:cNvPr id="79" name="Picture 202" descr="A close up of a sign&#10;&#10;Description generated with high confidence">
            <a:extLst>
              <a:ext uri="{FF2B5EF4-FFF2-40B4-BE49-F238E27FC236}">
                <a16:creationId xmlns="" xmlns:a16="http://schemas.microsoft.com/office/drawing/2014/main" id="{E2B4F642-4A2C-EE4D-A956-B9BEE4BB515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18182" y="4356818"/>
            <a:ext cx="730863" cy="288697"/>
          </a:xfrm>
          <a:prstGeom prst="rect">
            <a:avLst/>
          </a:prstGeom>
        </p:spPr>
      </p:pic>
      <p:sp>
        <p:nvSpPr>
          <p:cNvPr id="80" name="Rounded Rectangle 8">
            <a:extLst>
              <a:ext uri="{FF2B5EF4-FFF2-40B4-BE49-F238E27FC236}">
                <a16:creationId xmlns="" xmlns:a16="http://schemas.microsoft.com/office/drawing/2014/main" id="{A58ED72C-D43E-A841-807F-045C121631D1}"/>
              </a:ext>
            </a:extLst>
          </p:cNvPr>
          <p:cNvSpPr/>
          <p:nvPr/>
        </p:nvSpPr>
        <p:spPr>
          <a:xfrm>
            <a:off x="8627682" y="2872356"/>
            <a:ext cx="2324016" cy="958029"/>
          </a:xfrm>
          <a:prstGeom prst="roundRect">
            <a:avLst/>
          </a:prstGeom>
          <a:noFill/>
          <a:ln w="19050" cap="flat">
            <a:solidFill>
              <a:srgbClr val="5BB7D7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81" name="文本框 103">
            <a:extLst>
              <a:ext uri="{FF2B5EF4-FFF2-40B4-BE49-F238E27FC236}">
                <a16:creationId xmlns="" xmlns:a16="http://schemas.microsoft.com/office/drawing/2014/main" id="{F7339EB9-76D8-8F44-B85B-4A9EDC29B6B2}"/>
              </a:ext>
            </a:extLst>
          </p:cNvPr>
          <p:cNvSpPr txBox="1"/>
          <p:nvPr/>
        </p:nvSpPr>
        <p:spPr>
          <a:xfrm>
            <a:off x="8999018" y="2677453"/>
            <a:ext cx="1584362" cy="52321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Finance &amp; Digital Assets</a:t>
            </a:r>
          </a:p>
        </p:txBody>
      </p:sp>
      <p:pic>
        <p:nvPicPr>
          <p:cNvPr id="82" name="Picture 196">
            <a:extLst>
              <a:ext uri="{FF2B5EF4-FFF2-40B4-BE49-F238E27FC236}">
                <a16:creationId xmlns="" xmlns:a16="http://schemas.microsoft.com/office/drawing/2014/main" id="{5891327C-CCC1-BA4C-8F56-643EB36D3D2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66540" y="3142645"/>
            <a:ext cx="550136" cy="523218"/>
          </a:xfrm>
          <a:prstGeom prst="rect">
            <a:avLst/>
          </a:prstGeom>
        </p:spPr>
      </p:pic>
      <p:pic>
        <p:nvPicPr>
          <p:cNvPr id="83" name="Picture 25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5A37A774-391A-C54C-B2D5-AFFD5A48E00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201184" y="3304904"/>
            <a:ext cx="1194693" cy="215995"/>
          </a:xfrm>
          <a:prstGeom prst="rect">
            <a:avLst/>
          </a:prstGeom>
        </p:spPr>
      </p:pic>
      <p:sp>
        <p:nvSpPr>
          <p:cNvPr id="84" name="Rounded Rectangle 8">
            <a:extLst>
              <a:ext uri="{FF2B5EF4-FFF2-40B4-BE49-F238E27FC236}">
                <a16:creationId xmlns="" xmlns:a16="http://schemas.microsoft.com/office/drawing/2014/main" id="{D4061EBF-F310-0A43-9CCE-5DFB9293A09D}"/>
              </a:ext>
            </a:extLst>
          </p:cNvPr>
          <p:cNvSpPr/>
          <p:nvPr/>
        </p:nvSpPr>
        <p:spPr>
          <a:xfrm>
            <a:off x="7985398" y="4175815"/>
            <a:ext cx="1483118" cy="640478"/>
          </a:xfrm>
          <a:prstGeom prst="roundRect">
            <a:avLst/>
          </a:prstGeom>
          <a:noFill/>
          <a:ln w="19050" cap="flat">
            <a:solidFill>
              <a:srgbClr val="5BB7D7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85" name="文本框 108">
            <a:extLst>
              <a:ext uri="{FF2B5EF4-FFF2-40B4-BE49-F238E27FC236}">
                <a16:creationId xmlns="" xmlns:a16="http://schemas.microsoft.com/office/drawing/2014/main" id="{8B18BC92-0CCE-B845-87F6-0A6A81E7BCFD}"/>
              </a:ext>
            </a:extLst>
          </p:cNvPr>
          <p:cNvSpPr txBox="1"/>
          <p:nvPr/>
        </p:nvSpPr>
        <p:spPr>
          <a:xfrm>
            <a:off x="8111717" y="3996485"/>
            <a:ext cx="1298654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 err="1"/>
              <a:t>FinLegaltech</a:t>
            </a:r>
            <a:endParaRPr lang="en-US" sz="1400" b="1" dirty="0"/>
          </a:p>
        </p:txBody>
      </p:sp>
      <p:pic>
        <p:nvPicPr>
          <p:cNvPr id="86" name="Picture 62">
            <a:extLst>
              <a:ext uri="{FF2B5EF4-FFF2-40B4-BE49-F238E27FC236}">
                <a16:creationId xmlns="" xmlns:a16="http://schemas.microsoft.com/office/drawing/2014/main" id="{0D1C913C-80CA-1C4E-873D-6F703D36F03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364487" y="4289199"/>
            <a:ext cx="793114" cy="356112"/>
          </a:xfrm>
          <a:prstGeom prst="rect">
            <a:avLst/>
          </a:prstGeom>
        </p:spPr>
      </p:pic>
      <p:sp>
        <p:nvSpPr>
          <p:cNvPr id="87" name="Rounded Rectangle 8">
            <a:extLst>
              <a:ext uri="{FF2B5EF4-FFF2-40B4-BE49-F238E27FC236}">
                <a16:creationId xmlns="" xmlns:a16="http://schemas.microsoft.com/office/drawing/2014/main" id="{1010FD54-A88F-7442-A22B-9CE0933F1E63}"/>
              </a:ext>
            </a:extLst>
          </p:cNvPr>
          <p:cNvSpPr/>
          <p:nvPr/>
        </p:nvSpPr>
        <p:spPr>
          <a:xfrm>
            <a:off x="9748911" y="4182905"/>
            <a:ext cx="1644540" cy="636302"/>
          </a:xfrm>
          <a:prstGeom prst="roundRect">
            <a:avLst/>
          </a:prstGeom>
          <a:noFill/>
          <a:ln w="19050" cap="flat">
            <a:solidFill>
              <a:srgbClr val="5BB7D7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88" name="文本框 111">
            <a:extLst>
              <a:ext uri="{FF2B5EF4-FFF2-40B4-BE49-F238E27FC236}">
                <a16:creationId xmlns="" xmlns:a16="http://schemas.microsoft.com/office/drawing/2014/main" id="{B95380FD-10BB-8C4F-9C7E-91E77A25CDF9}"/>
              </a:ext>
            </a:extLst>
          </p:cNvPr>
          <p:cNvSpPr txBox="1"/>
          <p:nvPr/>
        </p:nvSpPr>
        <p:spPr>
          <a:xfrm>
            <a:off x="9893046" y="3997291"/>
            <a:ext cx="1341116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Cybersecurity</a:t>
            </a:r>
          </a:p>
        </p:txBody>
      </p:sp>
      <p:pic>
        <p:nvPicPr>
          <p:cNvPr id="89" name="Picture 214" descr="A picture containing object, clock, wall, indoor&#10;&#10;Description generated with very high confidence">
            <a:extLst>
              <a:ext uri="{FF2B5EF4-FFF2-40B4-BE49-F238E27FC236}">
                <a16:creationId xmlns="" xmlns:a16="http://schemas.microsoft.com/office/drawing/2014/main" id="{4CE3616C-F0A4-8748-8B48-E719DC2EEDF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3111" y="4381475"/>
            <a:ext cx="965276" cy="245788"/>
          </a:xfrm>
          <a:prstGeom prst="rect">
            <a:avLst/>
          </a:prstGeom>
        </p:spPr>
      </p:pic>
      <p:sp>
        <p:nvSpPr>
          <p:cNvPr id="90" name="Rounded Rectangle 8">
            <a:extLst>
              <a:ext uri="{FF2B5EF4-FFF2-40B4-BE49-F238E27FC236}">
                <a16:creationId xmlns="" xmlns:a16="http://schemas.microsoft.com/office/drawing/2014/main" id="{81026F21-F5EA-144E-B94E-40138165280B}"/>
              </a:ext>
            </a:extLst>
          </p:cNvPr>
          <p:cNvSpPr/>
          <p:nvPr/>
        </p:nvSpPr>
        <p:spPr>
          <a:xfrm>
            <a:off x="5879817" y="5095653"/>
            <a:ext cx="2786898" cy="638850"/>
          </a:xfrm>
          <a:prstGeom prst="roundRect">
            <a:avLst/>
          </a:prstGeom>
          <a:noFill/>
          <a:ln w="19050" cap="flat">
            <a:solidFill>
              <a:srgbClr val="5BB7D7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91" name="文本框 114">
            <a:extLst>
              <a:ext uri="{FF2B5EF4-FFF2-40B4-BE49-F238E27FC236}">
                <a16:creationId xmlns="" xmlns:a16="http://schemas.microsoft.com/office/drawing/2014/main" id="{3FCFFAAA-6A8C-9A43-A205-90D14995324B}"/>
              </a:ext>
            </a:extLst>
          </p:cNvPr>
          <p:cNvSpPr txBox="1"/>
          <p:nvPr/>
        </p:nvSpPr>
        <p:spPr>
          <a:xfrm>
            <a:off x="6738234" y="4890035"/>
            <a:ext cx="936858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Media</a:t>
            </a:r>
          </a:p>
        </p:txBody>
      </p:sp>
      <p:pic>
        <p:nvPicPr>
          <p:cNvPr id="92" name="Picture 192">
            <a:extLst>
              <a:ext uri="{FF2B5EF4-FFF2-40B4-BE49-F238E27FC236}">
                <a16:creationId xmlns="" xmlns:a16="http://schemas.microsoft.com/office/drawing/2014/main" id="{AA66C4B3-617A-E342-BCD2-347D3887D3C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81661" y="5207427"/>
            <a:ext cx="454730" cy="454731"/>
          </a:xfrm>
          <a:prstGeom prst="rect">
            <a:avLst/>
          </a:prstGeom>
        </p:spPr>
      </p:pic>
      <p:pic>
        <p:nvPicPr>
          <p:cNvPr id="93" name="Picture 194">
            <a:extLst>
              <a:ext uri="{FF2B5EF4-FFF2-40B4-BE49-F238E27FC236}">
                <a16:creationId xmlns="" xmlns:a16="http://schemas.microsoft.com/office/drawing/2014/main" id="{BA78DD76-7027-234D-8FDB-79F646CBCFA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95737" y="5240125"/>
            <a:ext cx="680898" cy="349907"/>
          </a:xfrm>
          <a:prstGeom prst="rect">
            <a:avLst/>
          </a:prstGeom>
        </p:spPr>
      </p:pic>
      <p:pic>
        <p:nvPicPr>
          <p:cNvPr id="94" name="Picture 6">
            <a:extLst>
              <a:ext uri="{FF2B5EF4-FFF2-40B4-BE49-F238E27FC236}">
                <a16:creationId xmlns="" xmlns:a16="http://schemas.microsoft.com/office/drawing/2014/main" id="{82672EF9-C40C-E14B-BB75-4DEB6F51D8D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695701" y="5302251"/>
            <a:ext cx="978777" cy="257277"/>
          </a:xfrm>
          <a:prstGeom prst="rect">
            <a:avLst/>
          </a:prstGeom>
        </p:spPr>
      </p:pic>
      <p:sp>
        <p:nvSpPr>
          <p:cNvPr id="95" name="Rounded Rectangle 8">
            <a:extLst>
              <a:ext uri="{FF2B5EF4-FFF2-40B4-BE49-F238E27FC236}">
                <a16:creationId xmlns="" xmlns:a16="http://schemas.microsoft.com/office/drawing/2014/main" id="{09CAA6F5-8106-954E-9B75-5DDA85E957AB}"/>
              </a:ext>
            </a:extLst>
          </p:cNvPr>
          <p:cNvSpPr/>
          <p:nvPr/>
        </p:nvSpPr>
        <p:spPr>
          <a:xfrm>
            <a:off x="9024298" y="5056561"/>
            <a:ext cx="1699703" cy="677942"/>
          </a:xfrm>
          <a:prstGeom prst="roundRect">
            <a:avLst/>
          </a:prstGeom>
          <a:noFill/>
          <a:ln w="19050" cap="flat">
            <a:solidFill>
              <a:srgbClr val="5BB7D7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 anchorCtr="0">
            <a:noAutofit/>
          </a:bodyPr>
          <a:lstStyle/>
          <a:p>
            <a:pPr algn="ctr"/>
            <a:endParaRPr lang="en-US" sz="1200" b="1" dirty="0"/>
          </a:p>
        </p:txBody>
      </p:sp>
      <p:sp>
        <p:nvSpPr>
          <p:cNvPr id="96" name="文本框 120">
            <a:extLst>
              <a:ext uri="{FF2B5EF4-FFF2-40B4-BE49-F238E27FC236}">
                <a16:creationId xmlns="" xmlns:a16="http://schemas.microsoft.com/office/drawing/2014/main" id="{5BDC49E9-FF2B-DB41-B88A-8B8436DCD807}"/>
              </a:ext>
            </a:extLst>
          </p:cNvPr>
          <p:cNvSpPr txBox="1"/>
          <p:nvPr/>
        </p:nvSpPr>
        <p:spPr>
          <a:xfrm>
            <a:off x="9383317" y="4890035"/>
            <a:ext cx="936858" cy="307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b="1" dirty="0"/>
              <a:t>Other</a:t>
            </a:r>
          </a:p>
        </p:txBody>
      </p:sp>
      <p:pic>
        <p:nvPicPr>
          <p:cNvPr id="97" name="Picture 56" descr="A picture containing object&#10;&#10;Description generated with very high confidence">
            <a:extLst>
              <a:ext uri="{FF2B5EF4-FFF2-40B4-BE49-F238E27FC236}">
                <a16:creationId xmlns="" xmlns:a16="http://schemas.microsoft.com/office/drawing/2014/main" id="{5ED04C78-6EAF-0445-8B5B-3DCBE0D43F0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825841" y="5231959"/>
            <a:ext cx="715707" cy="353759"/>
          </a:xfrm>
          <a:prstGeom prst="rect">
            <a:avLst/>
          </a:prstGeom>
        </p:spPr>
      </p:pic>
      <p:pic>
        <p:nvPicPr>
          <p:cNvPr id="98" name="Picture 216">
            <a:extLst>
              <a:ext uri="{FF2B5EF4-FFF2-40B4-BE49-F238E27FC236}">
                <a16:creationId xmlns="" xmlns:a16="http://schemas.microsoft.com/office/drawing/2014/main" id="{61E50F6A-0AB2-CE4A-8158-6EB37EA487A8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275840" y="5171507"/>
            <a:ext cx="481618" cy="4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3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AA04464-F406-4EBB-B388-255460DF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75"/>
            <a:ext cx="12192000" cy="688687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279B4E1C-D714-4585-BE6B-B09C41ED5A0E}"/>
              </a:ext>
            </a:extLst>
          </p:cNvPr>
          <p:cNvSpPr/>
          <p:nvPr/>
        </p:nvSpPr>
        <p:spPr>
          <a:xfrm flipH="1" flipV="1">
            <a:off x="0" y="-32274"/>
            <a:ext cx="12192000" cy="689027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9000"/>
                  <a:lumMod val="100000"/>
                </a:schemeClr>
              </a:gs>
              <a:gs pos="91000">
                <a:schemeClr val="accent1">
                  <a:alpha val="70000"/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Gill Sans MT"/>
            </a:endParaRPr>
          </a:p>
        </p:txBody>
      </p:sp>
      <p:pic>
        <p:nvPicPr>
          <p:cNvPr id="76" name="图片 75" descr="https://dl.airtable.com/.attachmentThumbnails/ea9eb988fb424d667f35599d47994f53/cc68217d">
            <a:extLst>
              <a:ext uri="{FF2B5EF4-FFF2-40B4-BE49-F238E27FC236}">
                <a16:creationId xmlns="" xmlns:a16="http://schemas.microsoft.com/office/drawing/2014/main" id="{AF2CB5CB-EBBF-4EC7-815F-F0FA7527532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2" y="5234607"/>
            <a:ext cx="1342834" cy="13716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文本占位符 5">
            <a:extLst>
              <a:ext uri="{FF2B5EF4-FFF2-40B4-BE49-F238E27FC236}">
                <a16:creationId xmlns="" xmlns:a16="http://schemas.microsoft.com/office/drawing/2014/main" id="{7F1CFF62-ED2D-4C0E-8F08-A88CD6ECD003}"/>
              </a:ext>
            </a:extLst>
          </p:cNvPr>
          <p:cNvSpPr txBox="1">
            <a:spLocks/>
          </p:cNvSpPr>
          <p:nvPr/>
        </p:nvSpPr>
        <p:spPr>
          <a:xfrm>
            <a:off x="5930580" y="3826620"/>
            <a:ext cx="2483318" cy="381833"/>
          </a:xfrm>
          <a:prstGeom prst="rect">
            <a:avLst/>
          </a:prstGeom>
        </p:spPr>
        <p:txBody>
          <a:bodyPr/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 pitchFamily="34" charset="0"/>
                <a:sym typeface="Gill Sans MT"/>
              </a:rPr>
              <a:t>VECHAIN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="" xmlns:a16="http://schemas.microsoft.com/office/drawing/2014/main" id="{5712830C-1BEF-43D0-8A86-3DBD1F829BE8}"/>
              </a:ext>
            </a:extLst>
          </p:cNvPr>
          <p:cNvGrpSpPr/>
          <p:nvPr/>
        </p:nvGrpSpPr>
        <p:grpSpPr>
          <a:xfrm rot="16200000">
            <a:off x="4184701" y="468758"/>
            <a:ext cx="174182" cy="2081010"/>
            <a:chOff x="3311968" y="4142999"/>
            <a:chExt cx="174182" cy="2081010"/>
          </a:xfrm>
        </p:grpSpPr>
        <p:cxnSp>
          <p:nvCxnSpPr>
            <p:cNvPr id="84" name="直接连接符 83">
              <a:extLst>
                <a:ext uri="{FF2B5EF4-FFF2-40B4-BE49-F238E27FC236}">
                  <a16:creationId xmlns="" xmlns:a16="http://schemas.microsoft.com/office/drawing/2014/main" id="{E31F24BF-9DEA-4FE2-A7DC-6B3C3D80CCD3}"/>
                </a:ext>
              </a:extLst>
            </p:cNvPr>
            <p:cNvCxnSpPr/>
            <p:nvPr/>
          </p:nvCxnSpPr>
          <p:spPr>
            <a:xfrm>
              <a:off x="3399059" y="4142999"/>
              <a:ext cx="0" cy="16291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任意多边形: 形状 84">
              <a:extLst>
                <a:ext uri="{FF2B5EF4-FFF2-40B4-BE49-F238E27FC236}">
                  <a16:creationId xmlns="" xmlns:a16="http://schemas.microsoft.com/office/drawing/2014/main" id="{93E53302-51AF-4273-AA84-08F42C8A7A3F}"/>
                </a:ext>
              </a:extLst>
            </p:cNvPr>
            <p:cNvSpPr/>
            <p:nvPr/>
          </p:nvSpPr>
          <p:spPr>
            <a:xfrm>
              <a:off x="3311968" y="6137463"/>
              <a:ext cx="174182" cy="86546"/>
            </a:xfrm>
            <a:custGeom>
              <a:avLst/>
              <a:gdLst>
                <a:gd name="connsiteX0" fmla="*/ 0 w 377372"/>
                <a:gd name="connsiteY0" fmla="*/ 0 h 203200"/>
                <a:gd name="connsiteX1" fmla="*/ 203200 w 377372"/>
                <a:gd name="connsiteY1" fmla="*/ 203200 h 203200"/>
                <a:gd name="connsiteX2" fmla="*/ 377372 w 377372"/>
                <a:gd name="connsiteY2" fmla="*/ 29028 h 203200"/>
                <a:gd name="connsiteX0" fmla="*/ 0 w 320222"/>
                <a:gd name="connsiteY0" fmla="*/ 20978 h 174172"/>
                <a:gd name="connsiteX1" fmla="*/ 146050 w 320222"/>
                <a:gd name="connsiteY1" fmla="*/ 174172 h 174172"/>
                <a:gd name="connsiteX2" fmla="*/ 320222 w 320222"/>
                <a:gd name="connsiteY2" fmla="*/ 0 h 174172"/>
                <a:gd name="connsiteX0" fmla="*/ 0 w 308316"/>
                <a:gd name="connsiteY0" fmla="*/ 0 h 153194"/>
                <a:gd name="connsiteX1" fmla="*/ 146050 w 308316"/>
                <a:gd name="connsiteY1" fmla="*/ 153194 h 153194"/>
                <a:gd name="connsiteX2" fmla="*/ 308316 w 308316"/>
                <a:gd name="connsiteY2" fmla="*/ 454 h 15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316" h="153194">
                  <a:moveTo>
                    <a:pt x="0" y="0"/>
                  </a:moveTo>
                  <a:lnTo>
                    <a:pt x="146050" y="153194"/>
                  </a:lnTo>
                  <a:lnTo>
                    <a:pt x="308316" y="454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Gill Sans MT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="" xmlns:a16="http://schemas.microsoft.com/office/drawing/2014/main" id="{0788EF9B-A91C-470C-AA49-B3EADE800FA0}"/>
                </a:ext>
              </a:extLst>
            </p:cNvPr>
            <p:cNvSpPr/>
            <p:nvPr/>
          </p:nvSpPr>
          <p:spPr>
            <a:xfrm>
              <a:off x="3311968" y="5989630"/>
              <a:ext cx="174182" cy="86546"/>
            </a:xfrm>
            <a:custGeom>
              <a:avLst/>
              <a:gdLst>
                <a:gd name="connsiteX0" fmla="*/ 0 w 377372"/>
                <a:gd name="connsiteY0" fmla="*/ 0 h 203200"/>
                <a:gd name="connsiteX1" fmla="*/ 203200 w 377372"/>
                <a:gd name="connsiteY1" fmla="*/ 203200 h 203200"/>
                <a:gd name="connsiteX2" fmla="*/ 377372 w 377372"/>
                <a:gd name="connsiteY2" fmla="*/ 29028 h 203200"/>
                <a:gd name="connsiteX0" fmla="*/ 0 w 320222"/>
                <a:gd name="connsiteY0" fmla="*/ 20978 h 174172"/>
                <a:gd name="connsiteX1" fmla="*/ 146050 w 320222"/>
                <a:gd name="connsiteY1" fmla="*/ 174172 h 174172"/>
                <a:gd name="connsiteX2" fmla="*/ 320222 w 320222"/>
                <a:gd name="connsiteY2" fmla="*/ 0 h 174172"/>
                <a:gd name="connsiteX0" fmla="*/ 0 w 308316"/>
                <a:gd name="connsiteY0" fmla="*/ 0 h 153194"/>
                <a:gd name="connsiteX1" fmla="*/ 146050 w 308316"/>
                <a:gd name="connsiteY1" fmla="*/ 153194 h 153194"/>
                <a:gd name="connsiteX2" fmla="*/ 308316 w 308316"/>
                <a:gd name="connsiteY2" fmla="*/ 454 h 15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316" h="153194">
                  <a:moveTo>
                    <a:pt x="0" y="0"/>
                  </a:moveTo>
                  <a:lnTo>
                    <a:pt x="146050" y="153194"/>
                  </a:lnTo>
                  <a:lnTo>
                    <a:pt x="308316" y="454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Gill Sans MT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="" xmlns:a16="http://schemas.microsoft.com/office/drawing/2014/main" id="{DA7B49B3-69AC-41C9-8F93-10C57E4BAF6A}"/>
                </a:ext>
              </a:extLst>
            </p:cNvPr>
            <p:cNvSpPr/>
            <p:nvPr/>
          </p:nvSpPr>
          <p:spPr>
            <a:xfrm>
              <a:off x="3311968" y="5841797"/>
              <a:ext cx="174182" cy="86546"/>
            </a:xfrm>
            <a:custGeom>
              <a:avLst/>
              <a:gdLst>
                <a:gd name="connsiteX0" fmla="*/ 0 w 377372"/>
                <a:gd name="connsiteY0" fmla="*/ 0 h 203200"/>
                <a:gd name="connsiteX1" fmla="*/ 203200 w 377372"/>
                <a:gd name="connsiteY1" fmla="*/ 203200 h 203200"/>
                <a:gd name="connsiteX2" fmla="*/ 377372 w 377372"/>
                <a:gd name="connsiteY2" fmla="*/ 29028 h 203200"/>
                <a:gd name="connsiteX0" fmla="*/ 0 w 320222"/>
                <a:gd name="connsiteY0" fmla="*/ 20978 h 174172"/>
                <a:gd name="connsiteX1" fmla="*/ 146050 w 320222"/>
                <a:gd name="connsiteY1" fmla="*/ 174172 h 174172"/>
                <a:gd name="connsiteX2" fmla="*/ 320222 w 320222"/>
                <a:gd name="connsiteY2" fmla="*/ 0 h 174172"/>
                <a:gd name="connsiteX0" fmla="*/ 0 w 308316"/>
                <a:gd name="connsiteY0" fmla="*/ 0 h 153194"/>
                <a:gd name="connsiteX1" fmla="*/ 146050 w 308316"/>
                <a:gd name="connsiteY1" fmla="*/ 153194 h 153194"/>
                <a:gd name="connsiteX2" fmla="*/ 308316 w 308316"/>
                <a:gd name="connsiteY2" fmla="*/ 454 h 15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316" h="153194">
                  <a:moveTo>
                    <a:pt x="0" y="0"/>
                  </a:moveTo>
                  <a:lnTo>
                    <a:pt x="146050" y="153194"/>
                  </a:lnTo>
                  <a:lnTo>
                    <a:pt x="308316" y="454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Gill Sans MT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="" xmlns:a16="http://schemas.microsoft.com/office/drawing/2014/main" id="{174357A8-695B-41EE-BE55-F1CE968BF135}"/>
              </a:ext>
            </a:extLst>
          </p:cNvPr>
          <p:cNvGrpSpPr/>
          <p:nvPr/>
        </p:nvGrpSpPr>
        <p:grpSpPr>
          <a:xfrm>
            <a:off x="3195092" y="1910240"/>
            <a:ext cx="5218806" cy="1265348"/>
            <a:chOff x="3335122" y="108032"/>
            <a:chExt cx="3473202" cy="889909"/>
          </a:xfrm>
        </p:grpSpPr>
        <p:sp>
          <p:nvSpPr>
            <p:cNvPr id="89" name="文本框 88">
              <a:extLst>
                <a:ext uri="{FF2B5EF4-FFF2-40B4-BE49-F238E27FC236}">
                  <a16:creationId xmlns="" xmlns:a16="http://schemas.microsoft.com/office/drawing/2014/main" id="{90A7A905-1FF8-4B5F-B0DB-A5A941090953}"/>
                </a:ext>
              </a:extLst>
            </p:cNvPr>
            <p:cNvSpPr txBox="1"/>
            <p:nvPr/>
          </p:nvSpPr>
          <p:spPr>
            <a:xfrm>
              <a:off x="3335122" y="108032"/>
              <a:ext cx="679296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100" normalizeH="0" baseline="0" noProof="0">
                  <a:ln>
                    <a:noFill/>
                  </a:ln>
                  <a:gradFill>
                    <a:gsLst>
                      <a:gs pos="46900">
                        <a:srgbClr val="FFFFFF"/>
                      </a:gs>
                      <a:gs pos="0">
                        <a:srgbClr val="FFFFFF"/>
                      </a:gs>
                      <a:gs pos="100000">
                        <a:srgbClr val="FFFFFF">
                          <a:alpha val="2000"/>
                        </a:srgbClr>
                      </a:gs>
                    </a:gsLst>
                    <a:lin ang="0" scaled="0"/>
                  </a:gradFill>
                  <a:effectLst/>
                  <a:uLnTx/>
                  <a:uFillTx/>
                  <a:latin typeface="Impact" panose="020B0806030902050204" pitchFamily="34" charset="0"/>
                  <a:cs typeface="Arial" panose="020B0604020202020204" pitchFamily="34" charset="0"/>
                  <a:sym typeface="Gill Sans MT"/>
                </a:rPr>
                <a:t>T</a:t>
              </a:r>
              <a:endParaRPr kumimoji="0" lang="zh-CN" altLang="en-US" sz="1800" b="0" i="0" u="none" strike="noStrike" kern="0" cap="none" spc="100" normalizeH="0" baseline="0" noProof="0">
                <a:ln>
                  <a:noFill/>
                </a:ln>
                <a:gradFill>
                  <a:gsLst>
                    <a:gs pos="46900">
                      <a:srgbClr val="FFFFFF"/>
                    </a:gs>
                    <a:gs pos="0">
                      <a:srgbClr val="FFFFFF"/>
                    </a:gs>
                    <a:gs pos="100000">
                      <a:srgbClr val="FFFFFF">
                        <a:alpha val="2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Gill Sans MT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="" xmlns:a16="http://schemas.microsoft.com/office/drawing/2014/main" id="{D45ADE64-BA81-4846-953D-CD64BBE8C76D}"/>
                </a:ext>
              </a:extLst>
            </p:cNvPr>
            <p:cNvSpPr txBox="1"/>
            <p:nvPr/>
          </p:nvSpPr>
          <p:spPr>
            <a:xfrm>
              <a:off x="3877986" y="108032"/>
              <a:ext cx="679296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100" normalizeH="0" baseline="0" noProof="0">
                  <a:ln>
                    <a:noFill/>
                  </a:ln>
                  <a:gradFill>
                    <a:gsLst>
                      <a:gs pos="46900">
                        <a:srgbClr val="FFFFFF"/>
                      </a:gs>
                      <a:gs pos="0">
                        <a:srgbClr val="FFFFFF"/>
                      </a:gs>
                      <a:gs pos="100000">
                        <a:srgbClr val="FFFFFF">
                          <a:alpha val="2000"/>
                        </a:srgbClr>
                      </a:gs>
                    </a:gsLst>
                    <a:lin ang="0" scaled="0"/>
                  </a:gradFill>
                  <a:effectLst/>
                  <a:uLnTx/>
                  <a:uFillTx/>
                  <a:latin typeface="Impact" panose="020B0806030902050204" pitchFamily="34" charset="0"/>
                  <a:cs typeface="Arial" panose="020B0604020202020204" pitchFamily="34" charset="0"/>
                  <a:sym typeface="Gill Sans MT"/>
                </a:rPr>
                <a:t>h</a:t>
              </a:r>
              <a:endParaRPr kumimoji="0" lang="zh-CN" altLang="en-US" sz="1800" b="0" i="0" u="none" strike="noStrike" kern="0" cap="none" spc="100" normalizeH="0" baseline="0" noProof="0">
                <a:ln>
                  <a:noFill/>
                </a:ln>
                <a:gradFill>
                  <a:gsLst>
                    <a:gs pos="46900">
                      <a:srgbClr val="FFFFFF"/>
                    </a:gs>
                    <a:gs pos="0">
                      <a:srgbClr val="FFFFFF"/>
                    </a:gs>
                    <a:gs pos="100000">
                      <a:srgbClr val="FFFFFF">
                        <a:alpha val="2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Gill Sans MT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="" xmlns:a16="http://schemas.microsoft.com/office/drawing/2014/main" id="{9C045BFB-5D24-465E-B1EE-26728E54B284}"/>
                </a:ext>
              </a:extLst>
            </p:cNvPr>
            <p:cNvSpPr txBox="1"/>
            <p:nvPr/>
          </p:nvSpPr>
          <p:spPr>
            <a:xfrm>
              <a:off x="4365174" y="108032"/>
              <a:ext cx="812021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100" normalizeH="0" baseline="0" noProof="0">
                  <a:ln>
                    <a:noFill/>
                  </a:ln>
                  <a:gradFill>
                    <a:gsLst>
                      <a:gs pos="46900">
                        <a:srgbClr val="FFFFFF"/>
                      </a:gs>
                      <a:gs pos="0">
                        <a:srgbClr val="FFFFFF"/>
                      </a:gs>
                      <a:gs pos="100000">
                        <a:srgbClr val="FFFFFF">
                          <a:alpha val="2000"/>
                        </a:srgbClr>
                      </a:gs>
                    </a:gsLst>
                    <a:lin ang="0" scaled="0"/>
                  </a:gradFill>
                  <a:effectLst/>
                  <a:uLnTx/>
                  <a:uFillTx/>
                  <a:latin typeface="Impact" panose="020B0806030902050204" pitchFamily="34" charset="0"/>
                  <a:cs typeface="Arial" panose="020B0604020202020204" pitchFamily="34" charset="0"/>
                  <a:sym typeface="Gill Sans MT"/>
                </a:rPr>
                <a:t>a</a:t>
              </a:r>
              <a:endParaRPr kumimoji="0" lang="zh-CN" altLang="en-US" sz="1800" b="0" i="0" u="none" strike="noStrike" kern="0" cap="none" spc="100" normalizeH="0" baseline="0" noProof="0">
                <a:ln>
                  <a:noFill/>
                </a:ln>
                <a:gradFill>
                  <a:gsLst>
                    <a:gs pos="46900">
                      <a:srgbClr val="FFFFFF"/>
                    </a:gs>
                    <a:gs pos="0">
                      <a:srgbClr val="FFFFFF"/>
                    </a:gs>
                    <a:gs pos="100000">
                      <a:srgbClr val="FFFFFF">
                        <a:alpha val="2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Gill Sans MT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="" xmlns:a16="http://schemas.microsoft.com/office/drawing/2014/main" id="{853B9812-3DBF-4B91-96FA-57EA84AD736D}"/>
                </a:ext>
              </a:extLst>
            </p:cNvPr>
            <p:cNvSpPr txBox="1"/>
            <p:nvPr/>
          </p:nvSpPr>
          <p:spPr>
            <a:xfrm>
              <a:off x="5118466" y="108032"/>
              <a:ext cx="526239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100" normalizeH="0" baseline="0" noProof="0">
                  <a:ln>
                    <a:noFill/>
                  </a:ln>
                  <a:gradFill>
                    <a:gsLst>
                      <a:gs pos="46900">
                        <a:srgbClr val="FFFFFF"/>
                      </a:gs>
                      <a:gs pos="0">
                        <a:srgbClr val="FFFFFF"/>
                      </a:gs>
                      <a:gs pos="100000">
                        <a:srgbClr val="FFFFFF">
                          <a:alpha val="2000"/>
                        </a:srgbClr>
                      </a:gs>
                    </a:gsLst>
                    <a:lin ang="0" scaled="0"/>
                  </a:gradFill>
                  <a:effectLst/>
                  <a:uLnTx/>
                  <a:uFillTx/>
                  <a:latin typeface="Impact" panose="020B0806030902050204" pitchFamily="34" charset="0"/>
                  <a:cs typeface="Arial" panose="020B0604020202020204" pitchFamily="34" charset="0"/>
                  <a:sym typeface="Gill Sans MT"/>
                </a:rPr>
                <a:t>n</a:t>
              </a:r>
              <a:endParaRPr kumimoji="0" lang="zh-CN" altLang="en-US" sz="1800" b="0" i="0" u="none" strike="noStrike" kern="0" cap="none" spc="100" normalizeH="0" baseline="0" noProof="0">
                <a:ln>
                  <a:noFill/>
                </a:ln>
                <a:gradFill>
                  <a:gsLst>
                    <a:gs pos="46900">
                      <a:srgbClr val="FFFFFF"/>
                    </a:gs>
                    <a:gs pos="0">
                      <a:srgbClr val="FFFFFF"/>
                    </a:gs>
                    <a:gs pos="100000">
                      <a:srgbClr val="FFFFFF">
                        <a:alpha val="2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Gill Sans MT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="" xmlns:a16="http://schemas.microsoft.com/office/drawing/2014/main" id="{63BD2023-735E-47C5-9AAD-A06C70E7D7B9}"/>
                </a:ext>
              </a:extLst>
            </p:cNvPr>
            <p:cNvSpPr txBox="1"/>
            <p:nvPr/>
          </p:nvSpPr>
          <p:spPr>
            <a:xfrm>
              <a:off x="5596203" y="108032"/>
              <a:ext cx="679296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100" normalizeH="0" baseline="0" noProof="0">
                  <a:ln>
                    <a:noFill/>
                  </a:ln>
                  <a:gradFill>
                    <a:gsLst>
                      <a:gs pos="46900">
                        <a:srgbClr val="FFFFFF"/>
                      </a:gs>
                      <a:gs pos="0">
                        <a:srgbClr val="FFFFFF"/>
                      </a:gs>
                      <a:gs pos="100000">
                        <a:srgbClr val="FFFFFF">
                          <a:alpha val="2000"/>
                        </a:srgbClr>
                      </a:gs>
                    </a:gsLst>
                    <a:lin ang="0" scaled="0"/>
                  </a:gradFill>
                  <a:effectLst/>
                  <a:uLnTx/>
                  <a:uFillTx/>
                  <a:latin typeface="Impact" panose="020B0806030902050204" pitchFamily="34" charset="0"/>
                  <a:cs typeface="Arial" panose="020B0604020202020204" pitchFamily="34" charset="0"/>
                  <a:sym typeface="Gill Sans MT"/>
                </a:rPr>
                <a:t>k</a:t>
              </a:r>
              <a:endParaRPr kumimoji="0" lang="zh-CN" altLang="en-US" sz="1800" b="0" i="0" u="none" strike="noStrike" kern="0" cap="none" spc="100" normalizeH="0" baseline="0" noProof="0">
                <a:ln>
                  <a:noFill/>
                </a:ln>
                <a:gradFill>
                  <a:gsLst>
                    <a:gs pos="46900">
                      <a:srgbClr val="FFFFFF"/>
                    </a:gs>
                    <a:gs pos="0">
                      <a:srgbClr val="FFFFFF"/>
                    </a:gs>
                    <a:gs pos="100000">
                      <a:srgbClr val="FFFFFF">
                        <a:alpha val="2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Gill Sans MT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="" xmlns:a16="http://schemas.microsoft.com/office/drawing/2014/main" id="{0379CB1C-C524-4784-BF00-FDD5834317D3}"/>
                </a:ext>
              </a:extLst>
            </p:cNvPr>
            <p:cNvSpPr txBox="1"/>
            <p:nvPr/>
          </p:nvSpPr>
          <p:spPr>
            <a:xfrm>
              <a:off x="6129028" y="108032"/>
              <a:ext cx="679296" cy="889909"/>
            </a:xfrm>
            <a:prstGeom prst="rect">
              <a:avLst/>
            </a:prstGeom>
            <a:noFill/>
            <a:ln w="117475">
              <a:noFill/>
            </a:ln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100" normalizeH="0" baseline="0" noProof="0">
                  <a:ln>
                    <a:noFill/>
                  </a:ln>
                  <a:gradFill>
                    <a:gsLst>
                      <a:gs pos="46900">
                        <a:srgbClr val="FFFFFF"/>
                      </a:gs>
                      <a:gs pos="0">
                        <a:srgbClr val="FFFFFF"/>
                      </a:gs>
                      <a:gs pos="100000">
                        <a:srgbClr val="FFFFFF">
                          <a:alpha val="2000"/>
                        </a:srgbClr>
                      </a:gs>
                    </a:gsLst>
                    <a:lin ang="0" scaled="0"/>
                  </a:gradFill>
                  <a:effectLst/>
                  <a:uLnTx/>
                  <a:uFillTx/>
                  <a:latin typeface="Impact" panose="020B0806030902050204" pitchFamily="34" charset="0"/>
                  <a:cs typeface="Arial" panose="020B0604020202020204" pitchFamily="34" charset="0"/>
                  <a:sym typeface="Gill Sans MT"/>
                </a:rPr>
                <a:t>s</a:t>
              </a:r>
              <a:endParaRPr kumimoji="0" lang="zh-CN" altLang="en-US" sz="1800" b="0" i="0" u="none" strike="noStrike" kern="0" cap="none" spc="100" normalizeH="0" baseline="0" noProof="0">
                <a:ln>
                  <a:noFill/>
                </a:ln>
                <a:gradFill>
                  <a:gsLst>
                    <a:gs pos="46900">
                      <a:srgbClr val="FFFFFF"/>
                    </a:gs>
                    <a:gs pos="0">
                      <a:srgbClr val="FFFFFF"/>
                    </a:gs>
                    <a:gs pos="100000">
                      <a:srgbClr val="FFFFFF">
                        <a:alpha val="2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Gill Sans MT"/>
              </a:endParaRPr>
            </a:p>
          </p:txBody>
        </p:sp>
      </p:grpSp>
      <p:sp>
        <p:nvSpPr>
          <p:cNvPr id="95" name="文本占位符 5">
            <a:extLst>
              <a:ext uri="{FF2B5EF4-FFF2-40B4-BE49-F238E27FC236}">
                <a16:creationId xmlns="" xmlns:a16="http://schemas.microsoft.com/office/drawing/2014/main" id="{85847BE1-4B3D-4F12-88F0-BA38D633889F}"/>
              </a:ext>
            </a:extLst>
          </p:cNvPr>
          <p:cNvSpPr txBox="1">
            <a:spLocks/>
          </p:cNvSpPr>
          <p:nvPr/>
        </p:nvSpPr>
        <p:spPr>
          <a:xfrm>
            <a:off x="5930580" y="4208952"/>
            <a:ext cx="2483318" cy="381833"/>
          </a:xfrm>
          <a:prstGeom prst="rect">
            <a:avLst/>
          </a:prstGeom>
        </p:spPr>
        <p:txBody>
          <a:bodyPr/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 pitchFamily="34" charset="0"/>
                <a:sym typeface="Gill Sans MT"/>
              </a:rPr>
              <a:t>THE FUTURE</a:t>
            </a:r>
          </a:p>
        </p:txBody>
      </p:sp>
      <p:sp>
        <p:nvSpPr>
          <p:cNvPr id="96" name="文本占位符 5">
            <a:extLst>
              <a:ext uri="{FF2B5EF4-FFF2-40B4-BE49-F238E27FC236}">
                <a16:creationId xmlns="" xmlns:a16="http://schemas.microsoft.com/office/drawing/2014/main" id="{23A68E12-A655-4E27-9271-20B693D14858}"/>
              </a:ext>
            </a:extLst>
          </p:cNvPr>
          <p:cNvSpPr txBox="1">
            <a:spLocks/>
          </p:cNvSpPr>
          <p:nvPr/>
        </p:nvSpPr>
        <p:spPr>
          <a:xfrm>
            <a:off x="5930580" y="4591285"/>
            <a:ext cx="2483318" cy="381833"/>
          </a:xfrm>
          <a:prstGeom prst="rect">
            <a:avLst/>
          </a:prstGeom>
        </p:spPr>
        <p:txBody>
          <a:bodyPr/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 pitchFamily="34" charset="0"/>
                <a:sym typeface="Gill Sans MT"/>
              </a:rPr>
              <a:t>NOW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B08C3E9-FC1E-1240-85E3-EE2E0F48A8D3}"/>
              </a:ext>
            </a:extLst>
          </p:cNvPr>
          <p:cNvSpPr txBox="1"/>
          <p:nvPr/>
        </p:nvSpPr>
        <p:spPr>
          <a:xfrm>
            <a:off x="5551584" y="5053823"/>
            <a:ext cx="2862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9" hangingPunct="1"/>
            <a:r>
              <a:rPr lang="en-US" altLang="zh-CN" dirty="0" smtClean="0">
                <a:solidFill>
                  <a:prstClr val="white"/>
                </a:solidFill>
                <a:latin typeface="Gill Sans MT" panose="020B0502020104020203" pitchFamily="34" charset="77"/>
                <a:cs typeface="Arial" panose="020B0604020202020204" pitchFamily="34" charset="0"/>
                <a:hlinkClick r:id="rId5"/>
              </a:rPr>
              <a:t>www.vechain.com</a:t>
            </a:r>
            <a:endParaRPr lang="en-US" altLang="zh-CN" dirty="0" smtClean="0">
              <a:solidFill>
                <a:prstClr val="white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algn="r" defTabSz="685809" hangingPunct="1"/>
            <a:endParaRPr lang="en-US" sz="1400" kern="1200" dirty="0">
              <a:solidFill>
                <a:prstClr val="white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64A3009A-F9D0-654D-A846-75E2416D8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310" y="4080643"/>
            <a:ext cx="1599426" cy="1599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A2A5D2F-7624-E746-B275-CFABF194134C}"/>
              </a:ext>
            </a:extLst>
          </p:cNvPr>
          <p:cNvSpPr txBox="1"/>
          <p:nvPr/>
        </p:nvSpPr>
        <p:spPr>
          <a:xfrm>
            <a:off x="9298452" y="3527900"/>
            <a:ext cx="2227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57178" hangingPunct="1"/>
            <a:r>
              <a:rPr lang="en-US" altLang="zh-CN" sz="1400" b="1" kern="1200" dirty="0">
                <a:solidFill>
                  <a:prstClr val="white"/>
                </a:solidFill>
                <a:latin typeface="Gill Sans MT" panose="020B0502020104020203" pitchFamily="34" charset="77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Official WeChat Account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68D0C70-5D5B-2443-AB87-CD253A384749}"/>
              </a:ext>
            </a:extLst>
          </p:cNvPr>
          <p:cNvSpPr txBox="1"/>
          <p:nvPr/>
        </p:nvSpPr>
        <p:spPr>
          <a:xfrm>
            <a:off x="9431127" y="686463"/>
            <a:ext cx="1961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57178" hangingPunct="1"/>
            <a:r>
              <a:rPr lang="en-US" altLang="zh-CN" sz="1400" b="1" kern="1200" dirty="0">
                <a:solidFill>
                  <a:prstClr val="white"/>
                </a:solidFill>
                <a:latin typeface="Gill Sans MT" panose="020B0502020104020203" pitchFamily="34" charset="77"/>
                <a:ea typeface="等线" panose="02010600030101010101" pitchFamily="2" charset="-122"/>
                <a:cs typeface="Arial" panose="020B0604020202020204" pitchFamily="34" charset="0"/>
                <a:sym typeface="Helvetica Neue"/>
              </a:rPr>
              <a:t>Official Twitter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F4193116-42DC-D944-8A94-AAAA2B457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310" y="1254817"/>
            <a:ext cx="1599426" cy="15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123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532262" y="634345"/>
            <a:ext cx="3540391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600" b="1" dirty="0" smtClean="0">
                <a:latin typeface="Bookman Old Style" charset="0"/>
                <a:ea typeface="Bookman Old Style" charset="0"/>
                <a:cs typeface="Bookman Old Style" charset="0"/>
              </a:rPr>
              <a:t>关于唯链（</a:t>
            </a:r>
            <a:r>
              <a:rPr lang="en-US" altLang="zh-CN" sz="2600" b="1" dirty="0" err="1" smtClean="0">
                <a:latin typeface="Bookman Old Style" charset="0"/>
                <a:ea typeface="Bookman Old Style" charset="0"/>
                <a:cs typeface="Bookman Old Style" charset="0"/>
              </a:rPr>
              <a:t>VeChain</a:t>
            </a:r>
            <a:r>
              <a:rPr lang="zh-CN" altLang="en-US" sz="2600" b="1" dirty="0">
                <a:latin typeface="Bookman Old Style" charset="0"/>
                <a:ea typeface="Bookman Old Style" charset="0"/>
                <a:cs typeface="Bookman Old Style" charset="0"/>
              </a:rPr>
              <a:t>）</a:t>
            </a:r>
            <a:endParaRPr kumimoji="0" lang="en-US" sz="26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ookman Old Style" charset="0"/>
              <a:ea typeface="Bookman Old Style" charset="0"/>
              <a:cs typeface="Bookman Old Style" charset="0"/>
              <a:sym typeface="Gill Sans 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890" y="1856496"/>
            <a:ext cx="6415559" cy="349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19" y="2438590"/>
            <a:ext cx="2857500" cy="2695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262" y="1479551"/>
            <a:ext cx="4449171" cy="4401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1600" dirty="0">
                <a:latin typeface="Bookman Old Style" charset="0"/>
                <a:ea typeface="Bookman Old Style" charset="0"/>
                <a:cs typeface="Bookman Old Style" charset="0"/>
              </a:rPr>
              <a:t>唯链项目于</a:t>
            </a:r>
            <a:r>
              <a:rPr lang="en-US" altLang="zh-CN" sz="1600" dirty="0">
                <a:latin typeface="Bookman Old Style" charset="0"/>
                <a:ea typeface="Bookman Old Style" charset="0"/>
                <a:cs typeface="Bookman Old Style" charset="0"/>
              </a:rPr>
              <a:t>2015</a:t>
            </a:r>
            <a:r>
              <a:rPr lang="zh-CN" altLang="en-US" sz="1600" dirty="0">
                <a:latin typeface="Bookman Old Style" charset="0"/>
                <a:ea typeface="Bookman Old Style" charset="0"/>
                <a:cs typeface="Bookman Old Style" charset="0"/>
              </a:rPr>
              <a:t>年</a:t>
            </a:r>
            <a:r>
              <a:rPr lang="en-US" altLang="zh-CN" sz="1600" dirty="0">
                <a:latin typeface="Bookman Old Style" charset="0"/>
                <a:ea typeface="Bookman Old Style" charset="0"/>
                <a:cs typeface="Bookman Old Style" charset="0"/>
              </a:rPr>
              <a:t>6</a:t>
            </a:r>
            <a:r>
              <a:rPr lang="zh-CN" altLang="en-US" sz="1600" dirty="0">
                <a:latin typeface="Bookman Old Style" charset="0"/>
                <a:ea typeface="Bookman Old Style" charset="0"/>
                <a:cs typeface="Bookman Old Style" charset="0"/>
              </a:rPr>
              <a:t>月启动，致力于打造信息透明、协同高效、价值高速传输的可信任分布式商业生态</a:t>
            </a:r>
            <a:r>
              <a:rPr lang="zh-CN" altLang="en-US" sz="1600" dirty="0" smtClean="0">
                <a:latin typeface="Bookman Old Style" charset="0"/>
                <a:ea typeface="Bookman Old Style" charset="0"/>
                <a:cs typeface="Bookman Old Style" charset="0"/>
              </a:rPr>
              <a:t>。</a:t>
            </a:r>
            <a:endParaRPr lang="en-US" altLang="zh-CN" sz="1600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lang="en-US" altLang="zh-CN" sz="1600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zh-CN" altLang="en-US" sz="1600" dirty="0" smtClean="0">
                <a:latin typeface="Bookman Old Style" charset="0"/>
                <a:ea typeface="Bookman Old Style" charset="0"/>
                <a:cs typeface="Bookman Old Style" charset="0"/>
              </a:rPr>
              <a:t>自</a:t>
            </a:r>
            <a:r>
              <a:rPr lang="zh-CN" altLang="en-US" sz="1600" dirty="0">
                <a:latin typeface="Bookman Old Style" charset="0"/>
                <a:ea typeface="Bookman Old Style" charset="0"/>
                <a:cs typeface="Bookman Old Style" charset="0"/>
              </a:rPr>
              <a:t>成立以来，唯链专注于区块链和物联网技术开发，目前已成为全球为数不多的、被各行业知名企业应用的区块链平台。通过提供灵活、安全的区块链基础设施、软硬件结合的企业解决方案、</a:t>
            </a:r>
            <a:r>
              <a:rPr lang="en-US" altLang="zh-CN" sz="1600" dirty="0">
                <a:latin typeface="Bookman Old Style" charset="0"/>
                <a:ea typeface="Bookman Old Style" charset="0"/>
                <a:cs typeface="Bookman Old Style" charset="0"/>
              </a:rPr>
              <a:t>Turnkey</a:t>
            </a:r>
            <a:r>
              <a:rPr lang="zh-CN" altLang="en-US" sz="1600" dirty="0">
                <a:latin typeface="Bookman Old Style" charset="0"/>
                <a:ea typeface="Bookman Old Style" charset="0"/>
                <a:cs typeface="Bookman Old Style" charset="0"/>
              </a:rPr>
              <a:t>解决方案和开发工具，唯链旨在与合作伙伴和开发者相互赋能，大力推进区块链技术的应用落地，打造强大且可持续发展的商业生态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  <a:p>
            <a:r>
              <a:rPr lang="zh-CN" altLang="en-US" sz="1600" dirty="0">
                <a:latin typeface="Bookman Old Style" charset="0"/>
                <a:ea typeface="Bookman Old Style" charset="0"/>
                <a:cs typeface="Bookman Old Style" charset="0"/>
              </a:rPr>
              <a:t>目前唯链拥有超过</a:t>
            </a:r>
            <a:r>
              <a:rPr lang="en-US" altLang="zh-CN" sz="1600" dirty="0">
                <a:latin typeface="Bookman Old Style" charset="0"/>
                <a:ea typeface="Bookman Old Style" charset="0"/>
                <a:cs typeface="Bookman Old Style" charset="0"/>
              </a:rPr>
              <a:t>100</a:t>
            </a:r>
            <a:r>
              <a:rPr lang="zh-CN" altLang="en-US" sz="1600" dirty="0">
                <a:latin typeface="Bookman Old Style" charset="0"/>
                <a:ea typeface="Bookman Old Style" charset="0"/>
                <a:cs typeface="Bookman Old Style" charset="0"/>
              </a:rPr>
              <a:t>人的全球化专业团队，其中超过半数为专业区块链应用工程师，在</a:t>
            </a:r>
            <a:r>
              <a:rPr lang="en-US" altLang="zh-CN" sz="1600" dirty="0">
                <a:latin typeface="Bookman Old Style" charset="0"/>
                <a:ea typeface="Bookman Old Style" charset="0"/>
                <a:cs typeface="Bookman Old Style" charset="0"/>
              </a:rPr>
              <a:t>7</a:t>
            </a:r>
            <a:r>
              <a:rPr lang="zh-CN" altLang="en-US" sz="1600" dirty="0">
                <a:latin typeface="Bookman Old Style" charset="0"/>
                <a:ea typeface="Bookman Old Style" charset="0"/>
                <a:cs typeface="Bookman Old Style" charset="0"/>
              </a:rPr>
              <a:t>个国家及地区设立了分公司和办事</a:t>
            </a:r>
            <a:r>
              <a:rPr lang="zh-CN" altLang="en-US" sz="1600" dirty="0" smtClean="0">
                <a:latin typeface="Bookman Old Style" charset="0"/>
                <a:ea typeface="Bookman Old Style" charset="0"/>
                <a:cs typeface="Bookman Old Style" charset="0"/>
              </a:rPr>
              <a:t>机构</a:t>
            </a:r>
            <a:r>
              <a:rPr lang="zh-CN" altLang="en-US" sz="1600" dirty="0">
                <a:latin typeface="Bookman Old Style" charset="0"/>
                <a:ea typeface="Bookman Old Style" charset="0"/>
                <a:cs typeface="Bookman Old Style" charset="0"/>
              </a:rPr>
              <a:t>。</a:t>
            </a:r>
            <a:endParaRPr lang="en-US" sz="1600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54070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586854" y="586854"/>
            <a:ext cx="3957849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600" b="1" dirty="0"/>
              <a:t>什么</a:t>
            </a:r>
            <a:r>
              <a:rPr lang="zh-CN" altLang="en-US" sz="2600" b="1" dirty="0" smtClean="0"/>
              <a:t>是唯链</a:t>
            </a:r>
            <a:r>
              <a:rPr lang="en-US" altLang="zh-CN" sz="2600" b="1" dirty="0" err="1" smtClean="0"/>
              <a:t>ToolChain</a:t>
            </a:r>
            <a:r>
              <a:rPr lang="zh-CN" altLang="en-US" sz="2600" b="1" dirty="0" smtClean="0"/>
              <a:t>？</a:t>
            </a: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 M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584" y="1450548"/>
            <a:ext cx="6019800" cy="458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683" y="2524834"/>
            <a:ext cx="4599295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>
                <a:latin typeface="Bookman Old Style" charset="0"/>
                <a:ea typeface="Bookman Old Style" charset="0"/>
                <a:cs typeface="Bookman Old Style" charset="0"/>
              </a:rPr>
              <a:t>唯链</a:t>
            </a:r>
            <a:r>
              <a:rPr lang="en-US" altLang="zh-CN" dirty="0" err="1">
                <a:latin typeface="Bookman Old Style" charset="0"/>
                <a:ea typeface="Bookman Old Style" charset="0"/>
                <a:cs typeface="Bookman Old Style" charset="0"/>
              </a:rPr>
              <a:t>ToolChain</a:t>
            </a:r>
            <a:r>
              <a:rPr lang="zh-CN" altLang="en-US" dirty="0">
                <a:latin typeface="Bookman Old Style" charset="0"/>
                <a:ea typeface="Bookman Old Style" charset="0"/>
                <a:cs typeface="Bookman Old Style" charset="0"/>
              </a:rPr>
              <a:t>是一站式区块链</a:t>
            </a:r>
            <a:r>
              <a:rPr lang="en-US" altLang="zh-CN" dirty="0">
                <a:latin typeface="Bookman Old Style" charset="0"/>
                <a:ea typeface="Bookman Old Style" charset="0"/>
                <a:cs typeface="Bookman Old Style" charset="0"/>
              </a:rPr>
              <a:t>BaaS</a:t>
            </a:r>
            <a:r>
              <a:rPr lang="zh-CN" altLang="en-US" dirty="0">
                <a:latin typeface="Bookman Old Style" charset="0"/>
                <a:ea typeface="Bookman Old Style" charset="0"/>
                <a:cs typeface="Bookman Old Style" charset="0"/>
              </a:rPr>
              <a:t>服务平台，提供包含数据存证、商品溯源防伪、供应链全流程管控、数据认证与流程认证等一系列区块链综合服务</a:t>
            </a:r>
            <a:r>
              <a:rPr lang="zh-CN" altLang="en-US" dirty="0" smtClean="0">
                <a:latin typeface="Bookman Old Style" charset="0"/>
                <a:ea typeface="Bookman Old Style" charset="0"/>
                <a:cs typeface="Bookman Old Style" charset="0"/>
              </a:rPr>
              <a:t>。</a:t>
            </a:r>
            <a:endParaRPr lang="en-US" altLang="zh-CN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lang="en-US" altLang="zh-CN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zh-CN" altLang="en-US" dirty="0" smtClean="0">
                <a:latin typeface="Bookman Old Style" charset="0"/>
                <a:ea typeface="Bookman Old Style" charset="0"/>
                <a:cs typeface="Bookman Old Style" charset="0"/>
              </a:rPr>
              <a:t>唯</a:t>
            </a:r>
            <a:r>
              <a:rPr lang="zh-CN" altLang="en-US" dirty="0">
                <a:latin typeface="Bookman Old Style" charset="0"/>
                <a:ea typeface="Bookman Old Style" charset="0"/>
                <a:cs typeface="Bookman Old Style" charset="0"/>
              </a:rPr>
              <a:t>链</a:t>
            </a:r>
            <a:r>
              <a:rPr lang="en-US" altLang="zh-CN" dirty="0" err="1">
                <a:latin typeface="Bookman Old Style" charset="0"/>
                <a:ea typeface="Bookman Old Style" charset="0"/>
                <a:cs typeface="Bookman Old Style" charset="0"/>
              </a:rPr>
              <a:t>ToolChain</a:t>
            </a:r>
            <a:r>
              <a:rPr lang="zh-CN" altLang="en-US" dirty="0">
                <a:latin typeface="Bookman Old Style" charset="0"/>
                <a:ea typeface="Bookman Old Style" charset="0"/>
                <a:cs typeface="Bookman Old Style" charset="0"/>
              </a:rPr>
              <a:t>让区块链技术为您的品牌持续增值，拓展全新业务模式。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ookman Old Style" charset="0"/>
              <a:ea typeface="Bookman Old Style" charset="0"/>
              <a:cs typeface="Bookman Old Style" charset="0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19516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ïŝļíḓe">
            <a:extLst>
              <a:ext uri="{FF2B5EF4-FFF2-40B4-BE49-F238E27FC236}">
                <a16:creationId xmlns="" xmlns:a16="http://schemas.microsoft.com/office/drawing/2014/main" id="{95FBFBD9-F134-473C-A2C7-CA5A9A999CF4}"/>
              </a:ext>
            </a:extLst>
          </p:cNvPr>
          <p:cNvSpPr/>
          <p:nvPr/>
        </p:nvSpPr>
        <p:spPr>
          <a:xfrm>
            <a:off x="7091968" y="1295883"/>
            <a:ext cx="4404707" cy="148368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rgbClr val="464653"/>
              </a:solidFill>
            </a:endParaRPr>
          </a:p>
        </p:txBody>
      </p:sp>
      <p:sp>
        <p:nvSpPr>
          <p:cNvPr id="66" name="ïŝļíḓe">
            <a:extLst>
              <a:ext uri="{FF2B5EF4-FFF2-40B4-BE49-F238E27FC236}">
                <a16:creationId xmlns="" xmlns:a16="http://schemas.microsoft.com/office/drawing/2014/main" id="{42CB9B50-95A9-4324-93CA-791AEB0F85F7}"/>
              </a:ext>
            </a:extLst>
          </p:cNvPr>
          <p:cNvSpPr/>
          <p:nvPr/>
        </p:nvSpPr>
        <p:spPr>
          <a:xfrm>
            <a:off x="7082112" y="3397563"/>
            <a:ext cx="4414563" cy="201408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rgbClr val="46465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5A25885-B0FF-40DE-B4FD-500397A9F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5A7758-C5E0-406C-AABC-B14553D05A0C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09CD143-DB69-49C5-8755-1DB661A3C65F}"/>
              </a:ext>
            </a:extLst>
          </p:cNvPr>
          <p:cNvSpPr txBox="1">
            <a:spLocks/>
          </p:cNvSpPr>
          <p:nvPr/>
        </p:nvSpPr>
        <p:spPr>
          <a:xfrm>
            <a:off x="609599" y="440382"/>
            <a:ext cx="11477297" cy="668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 anchorCtr="0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hangingPunct="1"/>
            <a:r>
              <a:rPr lang="en-US" altLang="zh-CN" sz="2600" b="1" dirty="0" smtClean="0"/>
              <a:t>Toolchain</a:t>
            </a:r>
            <a:r>
              <a:rPr lang="zh-CN" altLang="en-US" sz="2600" b="1" dirty="0" smtClean="0"/>
              <a:t>有什么与众不同？</a:t>
            </a:r>
            <a:endParaRPr lang="en-US" altLang="zh-CN" sz="2600" b="1" dirty="0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77E9E9C2-3805-4676-8E71-EA1DC27D2BE2}"/>
              </a:ext>
            </a:extLst>
          </p:cNvPr>
          <p:cNvSpPr/>
          <p:nvPr/>
        </p:nvSpPr>
        <p:spPr>
          <a:xfrm>
            <a:off x="7259304" y="1406238"/>
            <a:ext cx="41729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spcBef>
                <a:spcPts val="500"/>
              </a:spcBef>
              <a:buClr>
                <a:schemeClr val="accent2"/>
              </a:buClr>
              <a:defRPr sz="1400">
                <a:solidFill>
                  <a:srgbClr val="464653"/>
                </a:solidFill>
              </a:defRPr>
            </a:pPr>
            <a:r>
              <a:rPr lang="zh-CN" altLang="en-US" sz="1200" dirty="0">
                <a:solidFill>
                  <a:schemeClr val="bg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目前还不具备广泛采用纯区块链应用的条件，纯区块链应用目前面临下列问题：</a:t>
            </a:r>
          </a:p>
          <a:p>
            <a:pPr marL="282575" lvl="1" indent="-171450">
              <a:buClr>
                <a:schemeClr val="accent2"/>
              </a:buClr>
              <a:buFont typeface="Wingdings 3" panose="05040102010807070707" pitchFamily="18" charset="2"/>
              <a:buChar char="}"/>
              <a:defRPr sz="1400">
                <a:solidFill>
                  <a:srgbClr val="464653"/>
                </a:solidFill>
              </a:defRPr>
            </a:pPr>
            <a:r>
              <a:rPr lang="zh-CN" altLang="en-US" sz="1200" dirty="0">
                <a:solidFill>
                  <a:srgbClr val="535353"/>
                </a:solidFill>
              </a:rPr>
              <a:t>准入门槛高</a:t>
            </a:r>
            <a:endParaRPr lang="en-US" altLang="zh-CN" sz="1200" dirty="0">
              <a:solidFill>
                <a:srgbClr val="535353"/>
              </a:solidFill>
            </a:endParaRPr>
          </a:p>
          <a:p>
            <a:pPr marL="282575" lvl="1" indent="-171450">
              <a:buClr>
                <a:schemeClr val="accent2"/>
              </a:buClr>
              <a:buFont typeface="Wingdings 3" panose="05040102010807070707" pitchFamily="18" charset="2"/>
              <a:buChar char="}"/>
              <a:defRPr sz="1400">
                <a:solidFill>
                  <a:srgbClr val="464653"/>
                </a:solidFill>
              </a:defRPr>
            </a:pPr>
            <a:r>
              <a:rPr lang="zh-CN" altLang="en-US" sz="1200" dirty="0">
                <a:solidFill>
                  <a:srgbClr val="535353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用户群</a:t>
            </a:r>
            <a:r>
              <a:rPr lang="zh-CN" altLang="en-US" sz="1200" dirty="0">
                <a:solidFill>
                  <a:schemeClr val="bg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有限</a:t>
            </a:r>
            <a:endParaRPr lang="en-US" altLang="zh-CN" sz="1200" dirty="0">
              <a:solidFill>
                <a:schemeClr val="bg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marL="282575" lvl="1" indent="-171450">
              <a:buClr>
                <a:schemeClr val="accent2"/>
              </a:buClr>
              <a:buFont typeface="Wingdings 3" panose="05040102010807070707" pitchFamily="18" charset="2"/>
              <a:buChar char="}"/>
              <a:defRPr sz="1400">
                <a:solidFill>
                  <a:srgbClr val="464653"/>
                </a:solidFill>
              </a:defRPr>
            </a:pPr>
            <a:r>
              <a:rPr lang="zh-CN" altLang="en-US" sz="1200" dirty="0">
                <a:solidFill>
                  <a:schemeClr val="bg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人气不高的初创公司很难利用区块链来创造更多价值</a:t>
            </a:r>
            <a:endParaRPr lang="en-US" altLang="zh-CN" sz="1200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DA3997B2-DB78-4796-ADFF-146356E44780}"/>
              </a:ext>
            </a:extLst>
          </p:cNvPr>
          <p:cNvCxnSpPr/>
          <p:nvPr/>
        </p:nvCxnSpPr>
        <p:spPr>
          <a:xfrm>
            <a:off x="759706" y="2892173"/>
            <a:ext cx="108458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BBD16A13-2C8D-4A47-BDFB-34E7BF063504}"/>
              </a:ext>
            </a:extLst>
          </p:cNvPr>
          <p:cNvGrpSpPr/>
          <p:nvPr/>
        </p:nvGrpSpPr>
        <p:grpSpPr>
          <a:xfrm>
            <a:off x="2215559" y="1631410"/>
            <a:ext cx="2432641" cy="1279648"/>
            <a:chOff x="665145" y="2286070"/>
            <a:chExt cx="2613572" cy="1111624"/>
          </a:xfrm>
        </p:grpSpPr>
        <p:sp>
          <p:nvSpPr>
            <p:cNvPr id="43" name="ïṡ1ídé">
              <a:extLst>
                <a:ext uri="{FF2B5EF4-FFF2-40B4-BE49-F238E27FC236}">
                  <a16:creationId xmlns="" xmlns:a16="http://schemas.microsoft.com/office/drawing/2014/main" id="{7C268A8C-70A0-4B52-95E7-06E82A5D10A0}"/>
                </a:ext>
              </a:extLst>
            </p:cNvPr>
            <p:cNvSpPr/>
            <p:nvPr/>
          </p:nvSpPr>
          <p:spPr bwMode="auto">
            <a:xfrm>
              <a:off x="1948938" y="2286070"/>
              <a:ext cx="1329779" cy="111162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8808" y="21600"/>
                  </a:lnTo>
                  <a:cubicBezTo>
                    <a:pt x="17153" y="20629"/>
                    <a:pt x="15392" y="20737"/>
                    <a:pt x="13821" y="19093"/>
                  </a:cubicBezTo>
                  <a:cubicBezTo>
                    <a:pt x="13567" y="18827"/>
                    <a:pt x="13664" y="18817"/>
                    <a:pt x="13269" y="18749"/>
                  </a:cubicBezTo>
                  <a:cubicBezTo>
                    <a:pt x="13457" y="19077"/>
                    <a:pt x="13316" y="19293"/>
                    <a:pt x="13269" y="19683"/>
                  </a:cubicBezTo>
                  <a:cubicBezTo>
                    <a:pt x="12962" y="19491"/>
                    <a:pt x="12327" y="19279"/>
                    <a:pt x="11610" y="19019"/>
                  </a:cubicBezTo>
                  <a:cubicBezTo>
                    <a:pt x="11590" y="19374"/>
                    <a:pt x="11353" y="19457"/>
                    <a:pt x="11203" y="19781"/>
                  </a:cubicBezTo>
                  <a:cubicBezTo>
                    <a:pt x="10048" y="19437"/>
                    <a:pt x="9304" y="18983"/>
                    <a:pt x="8324" y="18380"/>
                  </a:cubicBezTo>
                  <a:cubicBezTo>
                    <a:pt x="8270" y="18471"/>
                    <a:pt x="8183" y="18392"/>
                    <a:pt x="8168" y="18503"/>
                  </a:cubicBezTo>
                  <a:cubicBezTo>
                    <a:pt x="8143" y="18701"/>
                    <a:pt x="7753" y="18664"/>
                    <a:pt x="7573" y="18749"/>
                  </a:cubicBezTo>
                  <a:cubicBezTo>
                    <a:pt x="7230" y="18910"/>
                    <a:pt x="7235" y="19461"/>
                    <a:pt x="7169" y="19683"/>
                  </a:cubicBezTo>
                  <a:cubicBezTo>
                    <a:pt x="6849" y="19622"/>
                    <a:pt x="6088" y="19348"/>
                    <a:pt x="5789" y="19412"/>
                  </a:cubicBezTo>
                  <a:cubicBezTo>
                    <a:pt x="5504" y="19024"/>
                    <a:pt x="5137" y="18548"/>
                    <a:pt x="4694" y="18306"/>
                  </a:cubicBezTo>
                  <a:cubicBezTo>
                    <a:pt x="3052" y="15213"/>
                    <a:pt x="2889" y="15739"/>
                    <a:pt x="2785" y="14688"/>
                  </a:cubicBezTo>
                  <a:cubicBezTo>
                    <a:pt x="2672" y="14563"/>
                    <a:pt x="2377" y="14461"/>
                    <a:pt x="2191" y="14424"/>
                  </a:cubicBezTo>
                  <a:cubicBezTo>
                    <a:pt x="803" y="14151"/>
                    <a:pt x="842" y="12535"/>
                    <a:pt x="595" y="11844"/>
                  </a:cubicBezTo>
                  <a:cubicBezTo>
                    <a:pt x="775" y="11755"/>
                    <a:pt x="1301" y="11529"/>
                    <a:pt x="1471" y="11426"/>
                  </a:cubicBezTo>
                  <a:cubicBezTo>
                    <a:pt x="2046" y="12643"/>
                    <a:pt x="2155" y="13345"/>
                    <a:pt x="3223" y="13613"/>
                  </a:cubicBezTo>
                  <a:cubicBezTo>
                    <a:pt x="3453" y="13671"/>
                    <a:pt x="3651" y="13779"/>
                    <a:pt x="3818" y="13933"/>
                  </a:cubicBezTo>
                  <a:cubicBezTo>
                    <a:pt x="4179" y="13865"/>
                    <a:pt x="4339" y="13949"/>
                    <a:pt x="4600" y="13761"/>
                  </a:cubicBezTo>
                  <a:cubicBezTo>
                    <a:pt x="4310" y="12634"/>
                    <a:pt x="4291" y="11805"/>
                    <a:pt x="4381" y="10640"/>
                  </a:cubicBezTo>
                  <a:cubicBezTo>
                    <a:pt x="3723" y="9985"/>
                    <a:pt x="2535" y="8699"/>
                    <a:pt x="1408" y="9583"/>
                  </a:cubicBezTo>
                  <a:cubicBezTo>
                    <a:pt x="1395" y="9510"/>
                    <a:pt x="317" y="2988"/>
                    <a:pt x="0" y="0"/>
                  </a:cubicBezTo>
                  <a:cubicBezTo>
                    <a:pt x="954" y="3653"/>
                    <a:pt x="6177" y="7023"/>
                    <a:pt x="7372" y="12214"/>
                  </a:cubicBezTo>
                  <a:cubicBezTo>
                    <a:pt x="8822" y="13734"/>
                    <a:pt x="12726" y="17389"/>
                    <a:pt x="15976" y="18509"/>
                  </a:cubicBezTo>
                  <a:cubicBezTo>
                    <a:pt x="16938" y="19995"/>
                    <a:pt x="19150" y="20429"/>
                    <a:pt x="21600" y="21600"/>
                  </a:cubicBezTo>
                  <a:close/>
                </a:path>
              </a:pathLst>
            </a:custGeom>
            <a:solidFill>
              <a:srgbClr val="797A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44" name="íšľiḍé">
              <a:extLst>
                <a:ext uri="{FF2B5EF4-FFF2-40B4-BE49-F238E27FC236}">
                  <a16:creationId xmlns="" xmlns:a16="http://schemas.microsoft.com/office/drawing/2014/main" id="{F01AE348-01A3-4FC9-B04D-DC62EE1E552A}"/>
                </a:ext>
              </a:extLst>
            </p:cNvPr>
            <p:cNvSpPr/>
            <p:nvPr/>
          </p:nvSpPr>
          <p:spPr bwMode="auto">
            <a:xfrm>
              <a:off x="1596374" y="2286070"/>
              <a:ext cx="1559712" cy="111162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cubicBezTo>
                    <a:pt x="678" y="21067"/>
                    <a:pt x="1442" y="20080"/>
                    <a:pt x="1387" y="19265"/>
                  </a:cubicBezTo>
                  <a:cubicBezTo>
                    <a:pt x="1643" y="19294"/>
                    <a:pt x="2195" y="19383"/>
                    <a:pt x="2455" y="19388"/>
                  </a:cubicBezTo>
                  <a:cubicBezTo>
                    <a:pt x="2458" y="19520"/>
                    <a:pt x="2735" y="19886"/>
                    <a:pt x="2802" y="19953"/>
                  </a:cubicBezTo>
                  <a:cubicBezTo>
                    <a:pt x="3488" y="20639"/>
                    <a:pt x="4121" y="20945"/>
                    <a:pt x="5150" y="21009"/>
                  </a:cubicBezTo>
                  <a:cubicBezTo>
                    <a:pt x="6257" y="20858"/>
                    <a:pt x="6992" y="20741"/>
                    <a:pt x="8005" y="20279"/>
                  </a:cubicBezTo>
                  <a:cubicBezTo>
                    <a:pt x="7881" y="19826"/>
                    <a:pt x="7824" y="19432"/>
                    <a:pt x="7898" y="18970"/>
                  </a:cubicBezTo>
                  <a:cubicBezTo>
                    <a:pt x="7432" y="18050"/>
                    <a:pt x="7183" y="17404"/>
                    <a:pt x="6884" y="16439"/>
                  </a:cubicBezTo>
                  <a:cubicBezTo>
                    <a:pt x="6381" y="16317"/>
                    <a:pt x="6164" y="15770"/>
                    <a:pt x="6084" y="15282"/>
                  </a:cubicBezTo>
                  <a:cubicBezTo>
                    <a:pt x="5678" y="15080"/>
                    <a:pt x="4989" y="14739"/>
                    <a:pt x="4910" y="14031"/>
                  </a:cubicBezTo>
                  <a:cubicBezTo>
                    <a:pt x="4091" y="13607"/>
                    <a:pt x="4291" y="11987"/>
                    <a:pt x="4376" y="11070"/>
                  </a:cubicBezTo>
                  <a:cubicBezTo>
                    <a:pt x="4543" y="10780"/>
                    <a:pt x="4820" y="10410"/>
                    <a:pt x="5043" y="10148"/>
                  </a:cubicBezTo>
                  <a:cubicBezTo>
                    <a:pt x="5018" y="9046"/>
                    <a:pt x="4755" y="8089"/>
                    <a:pt x="4749" y="6979"/>
                  </a:cubicBezTo>
                  <a:cubicBezTo>
                    <a:pt x="5100" y="4872"/>
                    <a:pt x="4910" y="2949"/>
                    <a:pt x="4429" y="811"/>
                  </a:cubicBezTo>
                  <a:cubicBezTo>
                    <a:pt x="4269" y="442"/>
                    <a:pt x="4749" y="295"/>
                    <a:pt x="4910" y="0"/>
                  </a:cubicBezTo>
                  <a:cubicBezTo>
                    <a:pt x="5470" y="2580"/>
                    <a:pt x="5630" y="5234"/>
                    <a:pt x="6010" y="7860"/>
                  </a:cubicBezTo>
                  <a:cubicBezTo>
                    <a:pt x="6130" y="8385"/>
                    <a:pt x="6270" y="8920"/>
                    <a:pt x="6350" y="9436"/>
                  </a:cubicBezTo>
                  <a:cubicBezTo>
                    <a:pt x="7311" y="8551"/>
                    <a:pt x="8352" y="9878"/>
                    <a:pt x="8913" y="10533"/>
                  </a:cubicBezTo>
                  <a:cubicBezTo>
                    <a:pt x="8836" y="11697"/>
                    <a:pt x="8764" y="12835"/>
                    <a:pt x="9012" y="13962"/>
                  </a:cubicBezTo>
                  <a:cubicBezTo>
                    <a:pt x="8789" y="14151"/>
                    <a:pt x="8484" y="14218"/>
                    <a:pt x="8176" y="14286"/>
                  </a:cubicBezTo>
                  <a:cubicBezTo>
                    <a:pt x="8033" y="14132"/>
                    <a:pt x="7788" y="14016"/>
                    <a:pt x="7592" y="13958"/>
                  </a:cubicBezTo>
                  <a:cubicBezTo>
                    <a:pt x="6681" y="13689"/>
                    <a:pt x="6602" y="12958"/>
                    <a:pt x="6111" y="11742"/>
                  </a:cubicBezTo>
                  <a:cubicBezTo>
                    <a:pt x="5967" y="11845"/>
                    <a:pt x="5816" y="11940"/>
                    <a:pt x="5662" y="12029"/>
                  </a:cubicBezTo>
                  <a:cubicBezTo>
                    <a:pt x="5874" y="12721"/>
                    <a:pt x="5848" y="13931"/>
                    <a:pt x="7031" y="14204"/>
                  </a:cubicBezTo>
                  <a:cubicBezTo>
                    <a:pt x="7191" y="14241"/>
                    <a:pt x="7301" y="14345"/>
                    <a:pt x="7398" y="14470"/>
                  </a:cubicBezTo>
                  <a:cubicBezTo>
                    <a:pt x="7487" y="15521"/>
                    <a:pt x="7692" y="14993"/>
                    <a:pt x="9092" y="18087"/>
                  </a:cubicBezTo>
                  <a:cubicBezTo>
                    <a:pt x="9470" y="18328"/>
                    <a:pt x="9716" y="18735"/>
                    <a:pt x="9959" y="19123"/>
                  </a:cubicBezTo>
                  <a:cubicBezTo>
                    <a:pt x="10213" y="19059"/>
                    <a:pt x="10485" y="19102"/>
                    <a:pt x="10760" y="19164"/>
                  </a:cubicBezTo>
                  <a:cubicBezTo>
                    <a:pt x="10817" y="18942"/>
                    <a:pt x="10898" y="18597"/>
                    <a:pt x="11190" y="18435"/>
                  </a:cubicBezTo>
                  <a:cubicBezTo>
                    <a:pt x="11343" y="18351"/>
                    <a:pt x="11620" y="18463"/>
                    <a:pt x="11640" y="18266"/>
                  </a:cubicBezTo>
                  <a:cubicBezTo>
                    <a:pt x="11653" y="18154"/>
                    <a:pt x="11683" y="18053"/>
                    <a:pt x="11729" y="17963"/>
                  </a:cubicBezTo>
                  <a:cubicBezTo>
                    <a:pt x="12565" y="18566"/>
                    <a:pt x="13391" y="19224"/>
                    <a:pt x="14376" y="19568"/>
                  </a:cubicBezTo>
                  <a:cubicBezTo>
                    <a:pt x="14504" y="19245"/>
                    <a:pt x="14505" y="18881"/>
                    <a:pt x="14523" y="18527"/>
                  </a:cubicBezTo>
                  <a:cubicBezTo>
                    <a:pt x="15135" y="18787"/>
                    <a:pt x="15795" y="19251"/>
                    <a:pt x="16057" y="19442"/>
                  </a:cubicBezTo>
                  <a:cubicBezTo>
                    <a:pt x="16097" y="19053"/>
                    <a:pt x="16024" y="18676"/>
                    <a:pt x="15864" y="18348"/>
                  </a:cubicBezTo>
                  <a:cubicBezTo>
                    <a:pt x="16201" y="18415"/>
                    <a:pt x="16558" y="18463"/>
                    <a:pt x="16774" y="18729"/>
                  </a:cubicBezTo>
                  <a:cubicBezTo>
                    <a:pt x="18114" y="20373"/>
                    <a:pt x="20189" y="20629"/>
                    <a:pt x="21600" y="21600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45" name="îṡḷîḓè">
              <a:extLst>
                <a:ext uri="{FF2B5EF4-FFF2-40B4-BE49-F238E27FC236}">
                  <a16:creationId xmlns="" xmlns:a16="http://schemas.microsoft.com/office/drawing/2014/main" id="{A9A07319-957C-4BA1-8C73-FA026315FE09}"/>
                </a:ext>
              </a:extLst>
            </p:cNvPr>
            <p:cNvSpPr/>
            <p:nvPr/>
          </p:nvSpPr>
          <p:spPr bwMode="auto">
            <a:xfrm>
              <a:off x="665145" y="2312477"/>
              <a:ext cx="1539593" cy="108395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169" y="17492"/>
                  </a:moveTo>
                  <a:cubicBezTo>
                    <a:pt x="14037" y="16954"/>
                    <a:pt x="13917" y="16417"/>
                    <a:pt x="13947" y="15869"/>
                  </a:cubicBezTo>
                  <a:cubicBezTo>
                    <a:pt x="13607" y="16140"/>
                    <a:pt x="13219" y="16355"/>
                    <a:pt x="12853" y="16648"/>
                  </a:cubicBezTo>
                  <a:cubicBezTo>
                    <a:pt x="9764" y="19116"/>
                    <a:pt x="12630" y="17050"/>
                    <a:pt x="9462" y="19491"/>
                  </a:cubicBezTo>
                  <a:cubicBezTo>
                    <a:pt x="9931" y="19813"/>
                    <a:pt x="10431" y="19984"/>
                    <a:pt x="10930" y="20245"/>
                  </a:cubicBezTo>
                  <a:cubicBezTo>
                    <a:pt x="13601" y="18560"/>
                    <a:pt x="13207" y="18635"/>
                    <a:pt x="14169" y="17492"/>
                  </a:cubicBezTo>
                  <a:close/>
                  <a:moveTo>
                    <a:pt x="16658" y="4343"/>
                  </a:moveTo>
                  <a:cubicBezTo>
                    <a:pt x="16420" y="5218"/>
                    <a:pt x="16177" y="5772"/>
                    <a:pt x="15365" y="5394"/>
                  </a:cubicBezTo>
                  <a:cubicBezTo>
                    <a:pt x="15216" y="6078"/>
                    <a:pt x="14817" y="6730"/>
                    <a:pt x="14169" y="7108"/>
                  </a:cubicBezTo>
                  <a:cubicBezTo>
                    <a:pt x="13844" y="7259"/>
                    <a:pt x="14086" y="7676"/>
                    <a:pt x="13959" y="8091"/>
                  </a:cubicBezTo>
                  <a:cubicBezTo>
                    <a:pt x="13531" y="8866"/>
                    <a:pt x="13292" y="9525"/>
                    <a:pt x="13067" y="10334"/>
                  </a:cubicBezTo>
                  <a:cubicBezTo>
                    <a:pt x="13890" y="11739"/>
                    <a:pt x="13826" y="12908"/>
                    <a:pt x="13689" y="14511"/>
                  </a:cubicBezTo>
                  <a:cubicBezTo>
                    <a:pt x="14549" y="13689"/>
                    <a:pt x="13494" y="14557"/>
                    <a:pt x="15501" y="12778"/>
                  </a:cubicBezTo>
                  <a:cubicBezTo>
                    <a:pt x="15651" y="11977"/>
                    <a:pt x="16214" y="11621"/>
                    <a:pt x="16461" y="10826"/>
                  </a:cubicBezTo>
                  <a:cubicBezTo>
                    <a:pt x="16861" y="9536"/>
                    <a:pt x="15863" y="8887"/>
                    <a:pt x="16582" y="7965"/>
                  </a:cubicBezTo>
                  <a:cubicBezTo>
                    <a:pt x="16918" y="5628"/>
                    <a:pt x="16904" y="5022"/>
                    <a:pt x="16658" y="4343"/>
                  </a:cubicBezTo>
                  <a:close/>
                  <a:moveTo>
                    <a:pt x="21500" y="18958"/>
                  </a:moveTo>
                  <a:cubicBezTo>
                    <a:pt x="21425" y="19432"/>
                    <a:pt x="21475" y="19892"/>
                    <a:pt x="21600" y="20356"/>
                  </a:cubicBezTo>
                  <a:cubicBezTo>
                    <a:pt x="20574" y="20830"/>
                    <a:pt x="19433" y="21149"/>
                    <a:pt x="18311" y="21304"/>
                  </a:cubicBezTo>
                  <a:cubicBezTo>
                    <a:pt x="17269" y="21239"/>
                    <a:pt x="16304" y="20641"/>
                    <a:pt x="15609" y="19937"/>
                  </a:cubicBezTo>
                  <a:cubicBezTo>
                    <a:pt x="15542" y="19868"/>
                    <a:pt x="15530" y="19748"/>
                    <a:pt x="15527" y="19612"/>
                  </a:cubicBezTo>
                  <a:cubicBezTo>
                    <a:pt x="15264" y="19607"/>
                    <a:pt x="15008" y="19558"/>
                    <a:pt x="14749" y="19528"/>
                  </a:cubicBezTo>
                  <a:cubicBezTo>
                    <a:pt x="14805" y="20365"/>
                    <a:pt x="14203" y="21054"/>
                    <a:pt x="13517" y="21600"/>
                  </a:cubicBezTo>
                  <a:lnTo>
                    <a:pt x="0" y="21600"/>
                  </a:lnTo>
                  <a:cubicBezTo>
                    <a:pt x="3399" y="19572"/>
                    <a:pt x="5693" y="16336"/>
                    <a:pt x="7772" y="13211"/>
                  </a:cubicBezTo>
                  <a:cubicBezTo>
                    <a:pt x="8273" y="13102"/>
                    <a:pt x="8767" y="12943"/>
                    <a:pt x="9218" y="12723"/>
                  </a:cubicBezTo>
                  <a:cubicBezTo>
                    <a:pt x="10819" y="9524"/>
                    <a:pt x="11219" y="9402"/>
                    <a:pt x="11609" y="7912"/>
                  </a:cubicBezTo>
                  <a:cubicBezTo>
                    <a:pt x="13212" y="7823"/>
                    <a:pt x="13512" y="6894"/>
                    <a:pt x="13825" y="5674"/>
                  </a:cubicBezTo>
                  <a:cubicBezTo>
                    <a:pt x="14068" y="4890"/>
                    <a:pt x="14068" y="4058"/>
                    <a:pt x="14554" y="3529"/>
                  </a:cubicBezTo>
                  <a:cubicBezTo>
                    <a:pt x="15528" y="2395"/>
                    <a:pt x="16904" y="1285"/>
                    <a:pt x="17553" y="0"/>
                  </a:cubicBezTo>
                  <a:cubicBezTo>
                    <a:pt x="18364" y="2117"/>
                    <a:pt x="18529" y="4588"/>
                    <a:pt x="18173" y="6748"/>
                  </a:cubicBezTo>
                  <a:cubicBezTo>
                    <a:pt x="18179" y="7887"/>
                    <a:pt x="18456" y="9053"/>
                    <a:pt x="18482" y="10183"/>
                  </a:cubicBezTo>
                  <a:cubicBezTo>
                    <a:pt x="18256" y="10452"/>
                    <a:pt x="18034" y="10718"/>
                    <a:pt x="17865" y="11015"/>
                  </a:cubicBezTo>
                  <a:cubicBezTo>
                    <a:pt x="17775" y="11994"/>
                    <a:pt x="17722" y="13043"/>
                    <a:pt x="18540" y="13472"/>
                  </a:cubicBezTo>
                  <a:cubicBezTo>
                    <a:pt x="18620" y="14198"/>
                    <a:pt x="19180" y="14675"/>
                    <a:pt x="19592" y="14882"/>
                  </a:cubicBezTo>
                  <a:cubicBezTo>
                    <a:pt x="19674" y="15383"/>
                    <a:pt x="19839" y="15933"/>
                    <a:pt x="20348" y="16058"/>
                  </a:cubicBezTo>
                  <a:cubicBezTo>
                    <a:pt x="20651" y="17048"/>
                    <a:pt x="21028" y="18015"/>
                    <a:pt x="21500" y="18958"/>
                  </a:cubicBezTo>
                  <a:close/>
                  <a:moveTo>
                    <a:pt x="9445" y="14511"/>
                  </a:moveTo>
                  <a:cubicBezTo>
                    <a:pt x="9162" y="14624"/>
                    <a:pt x="8887" y="14757"/>
                    <a:pt x="8612" y="14888"/>
                  </a:cubicBezTo>
                  <a:cubicBezTo>
                    <a:pt x="8560" y="14993"/>
                    <a:pt x="8119" y="15746"/>
                    <a:pt x="7641" y="16949"/>
                  </a:cubicBezTo>
                  <a:cubicBezTo>
                    <a:pt x="6495" y="17871"/>
                    <a:pt x="5642" y="18941"/>
                    <a:pt x="4725" y="19555"/>
                  </a:cubicBezTo>
                  <a:cubicBezTo>
                    <a:pt x="5197" y="19519"/>
                    <a:pt x="5569" y="19737"/>
                    <a:pt x="5754" y="20182"/>
                  </a:cubicBezTo>
                  <a:cubicBezTo>
                    <a:pt x="6570" y="19582"/>
                    <a:pt x="8353" y="18306"/>
                    <a:pt x="9316" y="17633"/>
                  </a:cubicBezTo>
                  <a:cubicBezTo>
                    <a:pt x="9323" y="16593"/>
                    <a:pt x="9443" y="15552"/>
                    <a:pt x="9445" y="14511"/>
                  </a:cubicBezTo>
                  <a:close/>
                </a:path>
              </a:pathLst>
            </a:custGeom>
            <a:solidFill>
              <a:srgbClr val="E0E0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46" name="ïṣḷîďé">
              <a:extLst>
                <a:ext uri="{FF2B5EF4-FFF2-40B4-BE49-F238E27FC236}">
                  <a16:creationId xmlns="" xmlns:a16="http://schemas.microsoft.com/office/drawing/2014/main" id="{6F3633E7-B7EE-4D02-8D52-6AFB5A0B17E2}"/>
                </a:ext>
              </a:extLst>
            </p:cNvPr>
            <p:cNvSpPr/>
            <p:nvPr/>
          </p:nvSpPr>
          <p:spPr bwMode="auto">
            <a:xfrm>
              <a:off x="1572422" y="2532538"/>
              <a:ext cx="315200" cy="541351"/>
            </a:xfrm>
            <a:custGeom>
              <a:avLst/>
              <a:gdLst>
                <a:gd name="T0" fmla="*/ 10193 w 20386"/>
                <a:gd name="T1" fmla="*/ 10800 h 21600"/>
                <a:gd name="T2" fmla="*/ 10193 w 20386"/>
                <a:gd name="T3" fmla="*/ 10800 h 21600"/>
                <a:gd name="T4" fmla="*/ 10193 w 20386"/>
                <a:gd name="T5" fmla="*/ 10800 h 21600"/>
                <a:gd name="T6" fmla="*/ 10193 w 2038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86" h="21600">
                  <a:moveTo>
                    <a:pt x="18067" y="0"/>
                  </a:moveTo>
                  <a:cubicBezTo>
                    <a:pt x="21600" y="2883"/>
                    <a:pt x="20694" y="5541"/>
                    <a:pt x="18036" y="9891"/>
                  </a:cubicBezTo>
                  <a:cubicBezTo>
                    <a:pt x="17654" y="14128"/>
                    <a:pt x="15652" y="13940"/>
                    <a:pt x="14021" y="17715"/>
                  </a:cubicBezTo>
                  <a:cubicBezTo>
                    <a:pt x="4682" y="21302"/>
                    <a:pt x="7717" y="19937"/>
                    <a:pt x="3704" y="21600"/>
                  </a:cubicBezTo>
                  <a:cubicBezTo>
                    <a:pt x="4336" y="18389"/>
                    <a:pt x="3804" y="14971"/>
                    <a:pt x="0" y="12155"/>
                  </a:cubicBezTo>
                  <a:cubicBezTo>
                    <a:pt x="1036" y="10539"/>
                    <a:pt x="2047" y="8944"/>
                    <a:pt x="4026" y="7391"/>
                  </a:cubicBezTo>
                  <a:cubicBezTo>
                    <a:pt x="4609" y="6559"/>
                    <a:pt x="4234" y="5347"/>
                    <a:pt x="5734" y="5044"/>
                  </a:cubicBezTo>
                  <a:cubicBezTo>
                    <a:pt x="8733" y="4287"/>
                    <a:pt x="9857" y="2772"/>
                    <a:pt x="11678" y="1706"/>
                  </a:cubicBezTo>
                  <a:cubicBezTo>
                    <a:pt x="12026" y="1400"/>
                    <a:pt x="13906" y="1855"/>
                    <a:pt x="15493" y="1916"/>
                  </a:cubicBezTo>
                  <a:cubicBezTo>
                    <a:pt x="16172" y="1224"/>
                    <a:pt x="17158" y="622"/>
                    <a:pt x="18067" y="0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47" name="íSľîḓé">
              <a:extLst>
                <a:ext uri="{FF2B5EF4-FFF2-40B4-BE49-F238E27FC236}">
                  <a16:creationId xmlns="" xmlns:a16="http://schemas.microsoft.com/office/drawing/2014/main" id="{87FB861C-914B-46FF-AF0D-899767D86710}"/>
                </a:ext>
              </a:extLst>
            </p:cNvPr>
            <p:cNvSpPr/>
            <p:nvPr/>
          </p:nvSpPr>
          <p:spPr bwMode="auto">
            <a:xfrm>
              <a:off x="1312790" y="3086464"/>
              <a:ext cx="381306" cy="2577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8471"/>
                  </a:moveTo>
                  <a:cubicBezTo>
                    <a:pt x="17718" y="13273"/>
                    <a:pt x="17447" y="14520"/>
                    <a:pt x="6670" y="21600"/>
                  </a:cubicBezTo>
                  <a:cubicBezTo>
                    <a:pt x="4658" y="20501"/>
                    <a:pt x="1888" y="18609"/>
                    <a:pt x="0" y="17259"/>
                  </a:cubicBezTo>
                  <a:cubicBezTo>
                    <a:pt x="12780" y="7002"/>
                    <a:pt x="2059" y="14285"/>
                    <a:pt x="14522" y="3918"/>
                  </a:cubicBezTo>
                  <a:cubicBezTo>
                    <a:pt x="15998" y="2688"/>
                    <a:pt x="18891" y="1137"/>
                    <a:pt x="20262" y="0"/>
                  </a:cubicBezTo>
                  <a:cubicBezTo>
                    <a:pt x="20140" y="2303"/>
                    <a:pt x="21069" y="6212"/>
                    <a:pt x="21600" y="8471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48" name="iṧ1ïde">
              <a:extLst>
                <a:ext uri="{FF2B5EF4-FFF2-40B4-BE49-F238E27FC236}">
                  <a16:creationId xmlns="" xmlns:a16="http://schemas.microsoft.com/office/drawing/2014/main" id="{5D38A3BA-0029-4A15-A4AA-4230AEF4D21D}"/>
                </a:ext>
              </a:extLst>
            </p:cNvPr>
            <p:cNvSpPr/>
            <p:nvPr/>
          </p:nvSpPr>
          <p:spPr bwMode="auto">
            <a:xfrm>
              <a:off x="977470" y="3029877"/>
              <a:ext cx="379389" cy="3093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21593" y="3639"/>
                    <a:pt x="20604" y="8968"/>
                    <a:pt x="20578" y="12607"/>
                  </a:cubicBezTo>
                  <a:cubicBezTo>
                    <a:pt x="16670" y="14961"/>
                    <a:pt x="8243" y="19502"/>
                    <a:pt x="4934" y="21600"/>
                  </a:cubicBezTo>
                  <a:cubicBezTo>
                    <a:pt x="4183" y="20045"/>
                    <a:pt x="1917" y="18653"/>
                    <a:pt x="0" y="18779"/>
                  </a:cubicBezTo>
                  <a:cubicBezTo>
                    <a:pt x="3720" y="16631"/>
                    <a:pt x="7742" y="12217"/>
                    <a:pt x="12390" y="8993"/>
                  </a:cubicBezTo>
                  <a:cubicBezTo>
                    <a:pt x="14329" y="4784"/>
                    <a:pt x="16671" y="1320"/>
                    <a:pt x="16885" y="948"/>
                  </a:cubicBezTo>
                  <a:cubicBezTo>
                    <a:pt x="18000" y="491"/>
                    <a:pt x="20455" y="394"/>
                    <a:pt x="21600" y="0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86381CCD-1614-4725-84BC-421EA53D4D12}"/>
              </a:ext>
            </a:extLst>
          </p:cNvPr>
          <p:cNvGrpSpPr/>
          <p:nvPr/>
        </p:nvGrpSpPr>
        <p:grpSpPr>
          <a:xfrm>
            <a:off x="2221909" y="2894690"/>
            <a:ext cx="2426291" cy="3377016"/>
            <a:chOff x="665144" y="3397693"/>
            <a:chExt cx="2628900" cy="2157230"/>
          </a:xfrm>
        </p:grpSpPr>
        <p:sp>
          <p:nvSpPr>
            <p:cNvPr id="49" name="ïṣḷíde">
              <a:extLst>
                <a:ext uri="{FF2B5EF4-FFF2-40B4-BE49-F238E27FC236}">
                  <a16:creationId xmlns="" xmlns:a16="http://schemas.microsoft.com/office/drawing/2014/main" id="{5C7A98CD-53A4-4CBC-934C-A4C7A11FF027}"/>
                </a:ext>
              </a:extLst>
            </p:cNvPr>
            <p:cNvSpPr/>
            <p:nvPr/>
          </p:nvSpPr>
          <p:spPr bwMode="auto">
            <a:xfrm>
              <a:off x="1393265" y="4057877"/>
              <a:ext cx="182030" cy="471559"/>
            </a:xfrm>
            <a:custGeom>
              <a:avLst/>
              <a:gdLst>
                <a:gd name="T0" fmla="*/ 9374 w 18748"/>
                <a:gd name="T1" fmla="*/ 10800 h 21600"/>
                <a:gd name="T2" fmla="*/ 9374 w 18748"/>
                <a:gd name="T3" fmla="*/ 10800 h 21600"/>
                <a:gd name="T4" fmla="*/ 9374 w 18748"/>
                <a:gd name="T5" fmla="*/ 10800 h 21600"/>
                <a:gd name="T6" fmla="*/ 9374 w 1874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48" h="21600">
                  <a:moveTo>
                    <a:pt x="12953" y="21600"/>
                  </a:moveTo>
                  <a:cubicBezTo>
                    <a:pt x="21600" y="15230"/>
                    <a:pt x="21323" y="5675"/>
                    <a:pt x="6975" y="0"/>
                  </a:cubicBezTo>
                  <a:cubicBezTo>
                    <a:pt x="5779" y="1564"/>
                    <a:pt x="0" y="3359"/>
                    <a:pt x="0" y="4401"/>
                  </a:cubicBezTo>
                  <a:cubicBezTo>
                    <a:pt x="1794" y="8397"/>
                    <a:pt x="6308" y="12689"/>
                    <a:pt x="9735" y="16678"/>
                  </a:cubicBezTo>
                  <a:cubicBezTo>
                    <a:pt x="10428" y="17687"/>
                    <a:pt x="12107" y="19868"/>
                    <a:pt x="12953" y="21600"/>
                  </a:cubicBezTo>
                  <a:close/>
                </a:path>
              </a:pathLst>
            </a:custGeom>
            <a:solidFill>
              <a:srgbClr val="A9BCC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50" name="îṡļîḓé">
              <a:extLst>
                <a:ext uri="{FF2B5EF4-FFF2-40B4-BE49-F238E27FC236}">
                  <a16:creationId xmlns="" xmlns:a16="http://schemas.microsoft.com/office/drawing/2014/main" id="{2D15A5B6-FEB8-451B-AE6C-A28704FDB5A3}"/>
                </a:ext>
              </a:extLst>
            </p:cNvPr>
            <p:cNvSpPr/>
            <p:nvPr/>
          </p:nvSpPr>
          <p:spPr bwMode="auto">
            <a:xfrm>
              <a:off x="1358775" y="3625299"/>
              <a:ext cx="633273" cy="1480697"/>
            </a:xfrm>
            <a:custGeom>
              <a:avLst/>
              <a:gdLst>
                <a:gd name="T0" fmla="+- 0 10852 161"/>
                <a:gd name="T1" fmla="*/ T0 w 21382"/>
                <a:gd name="T2" fmla="*/ 10800 h 21600"/>
                <a:gd name="T3" fmla="+- 0 10852 161"/>
                <a:gd name="T4" fmla="*/ T3 w 21382"/>
                <a:gd name="T5" fmla="*/ 10800 h 21600"/>
                <a:gd name="T6" fmla="+- 0 10852 161"/>
                <a:gd name="T7" fmla="*/ T6 w 21382"/>
                <a:gd name="T8" fmla="*/ 10800 h 21600"/>
                <a:gd name="T9" fmla="+- 0 10852 161"/>
                <a:gd name="T10" fmla="*/ T9 w 2138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2" h="21600">
                  <a:moveTo>
                    <a:pt x="20985" y="18556"/>
                  </a:moveTo>
                  <a:cubicBezTo>
                    <a:pt x="21010" y="18394"/>
                    <a:pt x="21439" y="18072"/>
                    <a:pt x="21375" y="17911"/>
                  </a:cubicBezTo>
                  <a:cubicBezTo>
                    <a:pt x="20692" y="17493"/>
                    <a:pt x="19870" y="17103"/>
                    <a:pt x="19683" y="16675"/>
                  </a:cubicBezTo>
                  <a:cubicBezTo>
                    <a:pt x="19497" y="16247"/>
                    <a:pt x="19482" y="15781"/>
                    <a:pt x="19358" y="15365"/>
                  </a:cubicBezTo>
                  <a:cubicBezTo>
                    <a:pt x="18722" y="14975"/>
                    <a:pt x="18084" y="14518"/>
                    <a:pt x="17733" y="14111"/>
                  </a:cubicBezTo>
                  <a:cubicBezTo>
                    <a:pt x="16882" y="12843"/>
                    <a:pt x="17341" y="11455"/>
                    <a:pt x="17146" y="10182"/>
                  </a:cubicBezTo>
                  <a:cubicBezTo>
                    <a:pt x="16756" y="10237"/>
                    <a:pt x="15975" y="10330"/>
                    <a:pt x="15975" y="10330"/>
                  </a:cubicBezTo>
                  <a:cubicBezTo>
                    <a:pt x="14999" y="9002"/>
                    <a:pt x="14463" y="7930"/>
                    <a:pt x="13422" y="6659"/>
                  </a:cubicBezTo>
                  <a:cubicBezTo>
                    <a:pt x="13028" y="6245"/>
                    <a:pt x="12695" y="5881"/>
                    <a:pt x="12201" y="5478"/>
                  </a:cubicBezTo>
                  <a:cubicBezTo>
                    <a:pt x="10225" y="3867"/>
                    <a:pt x="7191" y="2333"/>
                    <a:pt x="2702" y="1088"/>
                  </a:cubicBezTo>
                  <a:cubicBezTo>
                    <a:pt x="1921" y="812"/>
                    <a:pt x="815" y="277"/>
                    <a:pt x="34" y="0"/>
                  </a:cubicBezTo>
                  <a:cubicBezTo>
                    <a:pt x="-161" y="387"/>
                    <a:pt x="490" y="1181"/>
                    <a:pt x="1466" y="1513"/>
                  </a:cubicBezTo>
                  <a:cubicBezTo>
                    <a:pt x="6467" y="3207"/>
                    <a:pt x="8720" y="5204"/>
                    <a:pt x="9729" y="7415"/>
                  </a:cubicBezTo>
                  <a:cubicBezTo>
                    <a:pt x="9930" y="7857"/>
                    <a:pt x="10349" y="8281"/>
                    <a:pt x="10412" y="8725"/>
                  </a:cubicBezTo>
                  <a:cubicBezTo>
                    <a:pt x="10387" y="9693"/>
                    <a:pt x="10337" y="10500"/>
                    <a:pt x="9989" y="11289"/>
                  </a:cubicBezTo>
                  <a:cubicBezTo>
                    <a:pt x="9745" y="11745"/>
                    <a:pt x="9585" y="12187"/>
                    <a:pt x="9338" y="12617"/>
                  </a:cubicBezTo>
                  <a:cubicBezTo>
                    <a:pt x="8597" y="13906"/>
                    <a:pt x="8655" y="15550"/>
                    <a:pt x="10412" y="16878"/>
                  </a:cubicBezTo>
                  <a:cubicBezTo>
                    <a:pt x="11648" y="16177"/>
                    <a:pt x="12988" y="15162"/>
                    <a:pt x="13422" y="14406"/>
                  </a:cubicBezTo>
                  <a:cubicBezTo>
                    <a:pt x="13639" y="14028"/>
                    <a:pt x="13316" y="13629"/>
                    <a:pt x="13422" y="13244"/>
                  </a:cubicBezTo>
                  <a:cubicBezTo>
                    <a:pt x="13690" y="12103"/>
                    <a:pt x="13567" y="11363"/>
                    <a:pt x="13958" y="10201"/>
                  </a:cubicBezTo>
                  <a:cubicBezTo>
                    <a:pt x="15259" y="11473"/>
                    <a:pt x="14720" y="12366"/>
                    <a:pt x="14153" y="13687"/>
                  </a:cubicBezTo>
                  <a:cubicBezTo>
                    <a:pt x="14028" y="14022"/>
                    <a:pt x="13892" y="14311"/>
                    <a:pt x="13828" y="14646"/>
                  </a:cubicBezTo>
                  <a:cubicBezTo>
                    <a:pt x="13764" y="14981"/>
                    <a:pt x="13614" y="15437"/>
                    <a:pt x="13698" y="15771"/>
                  </a:cubicBezTo>
                  <a:cubicBezTo>
                    <a:pt x="13706" y="16117"/>
                    <a:pt x="13796" y="16438"/>
                    <a:pt x="13828" y="16786"/>
                  </a:cubicBezTo>
                  <a:cubicBezTo>
                    <a:pt x="13859" y="17134"/>
                    <a:pt x="13765" y="17450"/>
                    <a:pt x="13828" y="17800"/>
                  </a:cubicBezTo>
                  <a:cubicBezTo>
                    <a:pt x="13713" y="18247"/>
                    <a:pt x="13763" y="18870"/>
                    <a:pt x="14348" y="19202"/>
                  </a:cubicBezTo>
                  <a:cubicBezTo>
                    <a:pt x="14836" y="19589"/>
                    <a:pt x="15516" y="20003"/>
                    <a:pt x="16105" y="20383"/>
                  </a:cubicBezTo>
                  <a:cubicBezTo>
                    <a:pt x="16690" y="20759"/>
                    <a:pt x="17594" y="21257"/>
                    <a:pt x="18252" y="21600"/>
                  </a:cubicBezTo>
                  <a:cubicBezTo>
                    <a:pt x="18475" y="21121"/>
                    <a:pt x="20011" y="20431"/>
                    <a:pt x="20204" y="19958"/>
                  </a:cubicBezTo>
                  <a:cubicBezTo>
                    <a:pt x="20628" y="19498"/>
                    <a:pt x="20925" y="19024"/>
                    <a:pt x="20985" y="18556"/>
                  </a:cubicBezTo>
                  <a:close/>
                </a:path>
              </a:pathLst>
            </a:custGeom>
            <a:solidFill>
              <a:srgbClr val="A9BCC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51" name="íṡ1idê">
              <a:extLst>
                <a:ext uri="{FF2B5EF4-FFF2-40B4-BE49-F238E27FC236}">
                  <a16:creationId xmlns="" xmlns:a16="http://schemas.microsoft.com/office/drawing/2014/main" id="{0B11FA3E-B959-49AD-9D23-D35D5C605F70}"/>
                </a:ext>
              </a:extLst>
            </p:cNvPr>
            <p:cNvSpPr/>
            <p:nvPr/>
          </p:nvSpPr>
          <p:spPr bwMode="auto">
            <a:xfrm>
              <a:off x="1249557" y="3598892"/>
              <a:ext cx="169575" cy="421260"/>
            </a:xfrm>
            <a:custGeom>
              <a:avLst/>
              <a:gdLst>
                <a:gd name="T0" fmla="+- 0 10654 321"/>
                <a:gd name="T1" fmla="*/ T0 w 20666"/>
                <a:gd name="T2" fmla="*/ 10379 h 20758"/>
                <a:gd name="T3" fmla="+- 0 10654 321"/>
                <a:gd name="T4" fmla="*/ T3 w 20666"/>
                <a:gd name="T5" fmla="*/ 10379 h 20758"/>
                <a:gd name="T6" fmla="+- 0 10654 321"/>
                <a:gd name="T7" fmla="*/ T6 w 20666"/>
                <a:gd name="T8" fmla="*/ 10379 h 20758"/>
                <a:gd name="T9" fmla="+- 0 10654 321"/>
                <a:gd name="T10" fmla="*/ T9 w 20666"/>
                <a:gd name="T11" fmla="*/ 10379 h 20758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666" h="20758">
                  <a:moveTo>
                    <a:pt x="16892" y="7299"/>
                  </a:moveTo>
                  <a:cubicBezTo>
                    <a:pt x="16347" y="5460"/>
                    <a:pt x="12103" y="3162"/>
                    <a:pt x="10426" y="1307"/>
                  </a:cubicBezTo>
                  <a:cubicBezTo>
                    <a:pt x="6831" y="1013"/>
                    <a:pt x="3094" y="495"/>
                    <a:pt x="0" y="0"/>
                  </a:cubicBezTo>
                  <a:cubicBezTo>
                    <a:pt x="152" y="281"/>
                    <a:pt x="14" y="1030"/>
                    <a:pt x="44" y="1307"/>
                  </a:cubicBezTo>
                  <a:cubicBezTo>
                    <a:pt x="44" y="1308"/>
                    <a:pt x="134" y="2301"/>
                    <a:pt x="44" y="3674"/>
                  </a:cubicBezTo>
                  <a:cubicBezTo>
                    <a:pt x="-321" y="7722"/>
                    <a:pt x="1682" y="11706"/>
                    <a:pt x="2384" y="15629"/>
                  </a:cubicBezTo>
                  <a:cubicBezTo>
                    <a:pt x="3086" y="16563"/>
                    <a:pt x="1448" y="18119"/>
                    <a:pt x="1448" y="19053"/>
                  </a:cubicBezTo>
                  <a:cubicBezTo>
                    <a:pt x="1448" y="19987"/>
                    <a:pt x="5893" y="20106"/>
                    <a:pt x="8701" y="20479"/>
                  </a:cubicBezTo>
                  <a:cubicBezTo>
                    <a:pt x="15017" y="21600"/>
                    <a:pt x="19173" y="19053"/>
                    <a:pt x="19875" y="17933"/>
                  </a:cubicBezTo>
                  <a:cubicBezTo>
                    <a:pt x="21279" y="16438"/>
                    <a:pt x="20733" y="14441"/>
                    <a:pt x="18863" y="12702"/>
                  </a:cubicBezTo>
                  <a:cubicBezTo>
                    <a:pt x="18077" y="10962"/>
                    <a:pt x="17733" y="9167"/>
                    <a:pt x="16892" y="7299"/>
                  </a:cubicBezTo>
                  <a:close/>
                </a:path>
              </a:pathLst>
            </a:custGeom>
            <a:solidFill>
              <a:srgbClr val="A9BCC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52" name="í$ļíďe">
              <a:extLst>
                <a:ext uri="{FF2B5EF4-FFF2-40B4-BE49-F238E27FC236}">
                  <a16:creationId xmlns="" xmlns:a16="http://schemas.microsoft.com/office/drawing/2014/main" id="{BD26DD82-FB49-441D-8830-06A6331E2E2E}"/>
                </a:ext>
              </a:extLst>
            </p:cNvPr>
            <p:cNvSpPr/>
            <p:nvPr/>
          </p:nvSpPr>
          <p:spPr bwMode="auto">
            <a:xfrm>
              <a:off x="901783" y="3541676"/>
              <a:ext cx="306577" cy="426290"/>
            </a:xfrm>
            <a:custGeom>
              <a:avLst/>
              <a:gdLst>
                <a:gd name="T0" fmla="+- 0 10003 7"/>
                <a:gd name="T1" fmla="*/ T0 w 19992"/>
                <a:gd name="T2" fmla="*/ 10800 h 21600"/>
                <a:gd name="T3" fmla="+- 0 10003 7"/>
                <a:gd name="T4" fmla="*/ T3 w 19992"/>
                <a:gd name="T5" fmla="*/ 10800 h 21600"/>
                <a:gd name="T6" fmla="+- 0 10003 7"/>
                <a:gd name="T7" fmla="*/ T6 w 19992"/>
                <a:gd name="T8" fmla="*/ 10800 h 21600"/>
                <a:gd name="T9" fmla="+- 0 10003 7"/>
                <a:gd name="T10" fmla="*/ T9 w 199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992" h="21600">
                  <a:moveTo>
                    <a:pt x="17603" y="14870"/>
                  </a:moveTo>
                  <a:cubicBezTo>
                    <a:pt x="17500" y="13396"/>
                    <a:pt x="21593" y="9422"/>
                    <a:pt x="12951" y="11281"/>
                  </a:cubicBezTo>
                  <a:cubicBezTo>
                    <a:pt x="12574" y="11281"/>
                    <a:pt x="11856" y="10859"/>
                    <a:pt x="12197" y="10191"/>
                  </a:cubicBezTo>
                  <a:cubicBezTo>
                    <a:pt x="12122" y="8861"/>
                    <a:pt x="14292" y="8403"/>
                    <a:pt x="14208" y="6409"/>
                  </a:cubicBezTo>
                  <a:cubicBezTo>
                    <a:pt x="14191" y="6005"/>
                    <a:pt x="13551" y="4592"/>
                    <a:pt x="13328" y="4213"/>
                  </a:cubicBezTo>
                  <a:cubicBezTo>
                    <a:pt x="11700" y="3811"/>
                    <a:pt x="4611" y="1789"/>
                    <a:pt x="1006" y="0"/>
                  </a:cubicBezTo>
                  <a:cubicBezTo>
                    <a:pt x="939" y="285"/>
                    <a:pt x="-7" y="1188"/>
                    <a:pt x="0" y="1474"/>
                  </a:cubicBezTo>
                  <a:cubicBezTo>
                    <a:pt x="81" y="4786"/>
                    <a:pt x="2291" y="6607"/>
                    <a:pt x="4024" y="7307"/>
                  </a:cubicBezTo>
                  <a:cubicBezTo>
                    <a:pt x="5756" y="8007"/>
                    <a:pt x="6591" y="8177"/>
                    <a:pt x="6664" y="10255"/>
                  </a:cubicBezTo>
                  <a:cubicBezTo>
                    <a:pt x="6938" y="14640"/>
                    <a:pt x="16220" y="17947"/>
                    <a:pt x="19992" y="21600"/>
                  </a:cubicBezTo>
                  <a:cubicBezTo>
                    <a:pt x="19615" y="20639"/>
                    <a:pt x="19646" y="19026"/>
                    <a:pt x="19364" y="18075"/>
                  </a:cubicBezTo>
                  <a:cubicBezTo>
                    <a:pt x="18942" y="17046"/>
                    <a:pt x="17931" y="15942"/>
                    <a:pt x="17603" y="14870"/>
                  </a:cubicBezTo>
                  <a:close/>
                </a:path>
              </a:pathLst>
            </a:custGeom>
            <a:solidFill>
              <a:srgbClr val="A9BCC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53" name="iṧ1ïďé">
              <a:extLst>
                <a:ext uri="{FF2B5EF4-FFF2-40B4-BE49-F238E27FC236}">
                  <a16:creationId xmlns="" xmlns:a16="http://schemas.microsoft.com/office/drawing/2014/main" id="{5981129A-F70B-4248-9C73-267681A34F05}"/>
                </a:ext>
              </a:extLst>
            </p:cNvPr>
            <p:cNvSpPr/>
            <p:nvPr/>
          </p:nvSpPr>
          <p:spPr bwMode="auto">
            <a:xfrm>
              <a:off x="665144" y="3397693"/>
              <a:ext cx="2189153" cy="21559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16" y="3646"/>
                  </a:moveTo>
                  <a:cubicBezTo>
                    <a:pt x="4357" y="3700"/>
                    <a:pt x="3958" y="3738"/>
                    <a:pt x="4067" y="3378"/>
                  </a:cubicBezTo>
                  <a:cubicBezTo>
                    <a:pt x="4055" y="3115"/>
                    <a:pt x="4307" y="2957"/>
                    <a:pt x="4294" y="2563"/>
                  </a:cubicBezTo>
                  <a:cubicBezTo>
                    <a:pt x="4292" y="2483"/>
                    <a:pt x="4275" y="2405"/>
                    <a:pt x="4242" y="2330"/>
                  </a:cubicBezTo>
                  <a:cubicBezTo>
                    <a:pt x="3995" y="2250"/>
                    <a:pt x="3063" y="1893"/>
                    <a:pt x="2518" y="1539"/>
                  </a:cubicBezTo>
                  <a:cubicBezTo>
                    <a:pt x="2507" y="1596"/>
                    <a:pt x="2502" y="1652"/>
                    <a:pt x="2503" y="1708"/>
                  </a:cubicBezTo>
                  <a:cubicBezTo>
                    <a:pt x="2515" y="2363"/>
                    <a:pt x="2777" y="2562"/>
                    <a:pt x="3039" y="2701"/>
                  </a:cubicBezTo>
                  <a:cubicBezTo>
                    <a:pt x="3301" y="2839"/>
                    <a:pt x="3563" y="2916"/>
                    <a:pt x="3574" y="3327"/>
                  </a:cubicBezTo>
                  <a:cubicBezTo>
                    <a:pt x="3616" y="4194"/>
                    <a:pt x="4700" y="4764"/>
                    <a:pt x="5270" y="5486"/>
                  </a:cubicBezTo>
                  <a:cubicBezTo>
                    <a:pt x="4985" y="4878"/>
                    <a:pt x="4928" y="4270"/>
                    <a:pt x="4767" y="3647"/>
                  </a:cubicBezTo>
                  <a:cubicBezTo>
                    <a:pt x="4750" y="3646"/>
                    <a:pt x="4734" y="3646"/>
                    <a:pt x="4716" y="3646"/>
                  </a:cubicBezTo>
                  <a:close/>
                  <a:moveTo>
                    <a:pt x="5860" y="2164"/>
                  </a:moveTo>
                  <a:cubicBezTo>
                    <a:pt x="5872" y="2221"/>
                    <a:pt x="5880" y="2278"/>
                    <a:pt x="5883" y="2335"/>
                  </a:cubicBezTo>
                  <a:cubicBezTo>
                    <a:pt x="5883" y="2335"/>
                    <a:pt x="5878" y="2521"/>
                    <a:pt x="5870" y="2800"/>
                  </a:cubicBezTo>
                  <a:cubicBezTo>
                    <a:pt x="5841" y="3624"/>
                    <a:pt x="6069" y="4422"/>
                    <a:pt x="6126" y="5220"/>
                  </a:cubicBezTo>
                  <a:cubicBezTo>
                    <a:pt x="6183" y="5410"/>
                    <a:pt x="6012" y="5600"/>
                    <a:pt x="6012" y="5790"/>
                  </a:cubicBezTo>
                  <a:cubicBezTo>
                    <a:pt x="6012" y="5980"/>
                    <a:pt x="6240" y="6056"/>
                    <a:pt x="6468" y="6132"/>
                  </a:cubicBezTo>
                  <a:cubicBezTo>
                    <a:pt x="6982" y="6360"/>
                    <a:pt x="7267" y="5866"/>
                    <a:pt x="7267" y="5676"/>
                  </a:cubicBezTo>
                  <a:cubicBezTo>
                    <a:pt x="7210" y="4612"/>
                    <a:pt x="7039" y="3472"/>
                    <a:pt x="6686" y="2405"/>
                  </a:cubicBezTo>
                  <a:cubicBezTo>
                    <a:pt x="6393" y="2345"/>
                    <a:pt x="6111" y="2264"/>
                    <a:pt x="5860" y="2164"/>
                  </a:cubicBezTo>
                  <a:close/>
                  <a:moveTo>
                    <a:pt x="7895" y="6716"/>
                  </a:moveTo>
                  <a:cubicBezTo>
                    <a:pt x="7781" y="7044"/>
                    <a:pt x="7324" y="7386"/>
                    <a:pt x="7381" y="7614"/>
                  </a:cubicBezTo>
                  <a:cubicBezTo>
                    <a:pt x="7552" y="8792"/>
                    <a:pt x="8123" y="9933"/>
                    <a:pt x="8465" y="11111"/>
                  </a:cubicBezTo>
                  <a:cubicBezTo>
                    <a:pt x="9093" y="9933"/>
                    <a:pt x="9036" y="8640"/>
                    <a:pt x="8396" y="7457"/>
                  </a:cubicBezTo>
                  <a:cubicBezTo>
                    <a:pt x="8249" y="7200"/>
                    <a:pt x="8077" y="6954"/>
                    <a:pt x="7895" y="6716"/>
                  </a:cubicBezTo>
                  <a:close/>
                  <a:moveTo>
                    <a:pt x="12396" y="12954"/>
                  </a:moveTo>
                  <a:cubicBezTo>
                    <a:pt x="12210" y="12685"/>
                    <a:pt x="12069" y="12413"/>
                    <a:pt x="11966" y="12134"/>
                  </a:cubicBezTo>
                  <a:cubicBezTo>
                    <a:pt x="11717" y="11263"/>
                    <a:pt x="11774" y="10389"/>
                    <a:pt x="11717" y="9515"/>
                  </a:cubicBezTo>
                  <a:cubicBezTo>
                    <a:pt x="11603" y="9553"/>
                    <a:pt x="11489" y="9553"/>
                    <a:pt x="11489" y="9553"/>
                  </a:cubicBezTo>
                  <a:cubicBezTo>
                    <a:pt x="11204" y="8640"/>
                    <a:pt x="10976" y="7842"/>
                    <a:pt x="10671" y="6970"/>
                  </a:cubicBezTo>
                  <a:cubicBezTo>
                    <a:pt x="10556" y="6685"/>
                    <a:pt x="10428" y="6404"/>
                    <a:pt x="10284" y="6127"/>
                  </a:cubicBezTo>
                  <a:cubicBezTo>
                    <a:pt x="9706" y="5020"/>
                    <a:pt x="8865" y="3985"/>
                    <a:pt x="7552" y="3130"/>
                  </a:cubicBezTo>
                  <a:cubicBezTo>
                    <a:pt x="7324" y="2940"/>
                    <a:pt x="7210" y="2674"/>
                    <a:pt x="6982" y="2484"/>
                  </a:cubicBezTo>
                  <a:cubicBezTo>
                    <a:pt x="6925" y="2750"/>
                    <a:pt x="7096" y="3016"/>
                    <a:pt x="7381" y="3244"/>
                  </a:cubicBezTo>
                  <a:cubicBezTo>
                    <a:pt x="8843" y="4408"/>
                    <a:pt x="9659" y="5883"/>
                    <a:pt x="9954" y="7402"/>
                  </a:cubicBezTo>
                  <a:cubicBezTo>
                    <a:pt x="10013" y="7705"/>
                    <a:pt x="10051" y="8011"/>
                    <a:pt x="10069" y="8316"/>
                  </a:cubicBezTo>
                  <a:cubicBezTo>
                    <a:pt x="10063" y="8906"/>
                    <a:pt x="10063" y="9515"/>
                    <a:pt x="9949" y="10123"/>
                  </a:cubicBezTo>
                  <a:cubicBezTo>
                    <a:pt x="9877" y="10436"/>
                    <a:pt x="9795" y="10738"/>
                    <a:pt x="9723" y="11033"/>
                  </a:cubicBezTo>
                  <a:cubicBezTo>
                    <a:pt x="9507" y="11918"/>
                    <a:pt x="9378" y="12745"/>
                    <a:pt x="9892" y="13657"/>
                  </a:cubicBezTo>
                  <a:cubicBezTo>
                    <a:pt x="10253" y="13176"/>
                    <a:pt x="10462" y="12669"/>
                    <a:pt x="10589" y="12150"/>
                  </a:cubicBezTo>
                  <a:cubicBezTo>
                    <a:pt x="10652" y="11890"/>
                    <a:pt x="10695" y="11627"/>
                    <a:pt x="10726" y="11363"/>
                  </a:cubicBezTo>
                  <a:cubicBezTo>
                    <a:pt x="10805" y="10579"/>
                    <a:pt x="10805" y="9781"/>
                    <a:pt x="10919" y="8982"/>
                  </a:cubicBezTo>
                  <a:cubicBezTo>
                    <a:pt x="11489" y="9819"/>
                    <a:pt x="11318" y="10769"/>
                    <a:pt x="11152" y="11676"/>
                  </a:cubicBezTo>
                  <a:cubicBezTo>
                    <a:pt x="11116" y="11906"/>
                    <a:pt x="11082" y="12136"/>
                    <a:pt x="11063" y="12366"/>
                  </a:cubicBezTo>
                  <a:cubicBezTo>
                    <a:pt x="11044" y="12597"/>
                    <a:pt x="11041" y="12827"/>
                    <a:pt x="11066" y="13056"/>
                  </a:cubicBezTo>
                  <a:cubicBezTo>
                    <a:pt x="11068" y="13294"/>
                    <a:pt x="11073" y="13532"/>
                    <a:pt x="11082" y="13771"/>
                  </a:cubicBezTo>
                  <a:cubicBezTo>
                    <a:pt x="11092" y="14010"/>
                    <a:pt x="11105" y="14250"/>
                    <a:pt x="11123" y="14491"/>
                  </a:cubicBezTo>
                  <a:cubicBezTo>
                    <a:pt x="11090" y="14797"/>
                    <a:pt x="11033" y="15139"/>
                    <a:pt x="11204" y="15367"/>
                  </a:cubicBezTo>
                  <a:cubicBezTo>
                    <a:pt x="11347" y="15633"/>
                    <a:pt x="11503" y="15899"/>
                    <a:pt x="11676" y="16160"/>
                  </a:cubicBezTo>
                  <a:cubicBezTo>
                    <a:pt x="11846" y="16418"/>
                    <a:pt x="12028" y="16668"/>
                    <a:pt x="12220" y="16903"/>
                  </a:cubicBezTo>
                  <a:cubicBezTo>
                    <a:pt x="12371" y="16555"/>
                    <a:pt x="12546" y="16201"/>
                    <a:pt x="12672" y="15835"/>
                  </a:cubicBezTo>
                  <a:cubicBezTo>
                    <a:pt x="12799" y="15467"/>
                    <a:pt x="12882" y="15092"/>
                    <a:pt x="12849" y="14703"/>
                  </a:cubicBezTo>
                  <a:cubicBezTo>
                    <a:pt x="12650" y="14416"/>
                    <a:pt x="12551" y="14122"/>
                    <a:pt x="12497" y="13828"/>
                  </a:cubicBezTo>
                  <a:cubicBezTo>
                    <a:pt x="12442" y="13534"/>
                    <a:pt x="12432" y="13239"/>
                    <a:pt x="12396" y="12954"/>
                  </a:cubicBezTo>
                  <a:close/>
                  <a:moveTo>
                    <a:pt x="13424" y="21540"/>
                  </a:moveTo>
                  <a:cubicBezTo>
                    <a:pt x="13144" y="21372"/>
                    <a:pt x="12973" y="21106"/>
                    <a:pt x="12916" y="20878"/>
                  </a:cubicBezTo>
                  <a:cubicBezTo>
                    <a:pt x="12174" y="19320"/>
                    <a:pt x="12459" y="17572"/>
                    <a:pt x="10805" y="16317"/>
                  </a:cubicBezTo>
                  <a:cubicBezTo>
                    <a:pt x="10633" y="16165"/>
                    <a:pt x="10747" y="15899"/>
                    <a:pt x="10576" y="15671"/>
                  </a:cubicBezTo>
                  <a:cubicBezTo>
                    <a:pt x="10462" y="15519"/>
                    <a:pt x="10291" y="15367"/>
                    <a:pt x="10038" y="15253"/>
                  </a:cubicBezTo>
                  <a:cubicBezTo>
                    <a:pt x="9960" y="15025"/>
                    <a:pt x="9884" y="14785"/>
                    <a:pt x="9759" y="14569"/>
                  </a:cubicBezTo>
                  <a:cubicBezTo>
                    <a:pt x="9634" y="14354"/>
                    <a:pt x="9460" y="14163"/>
                    <a:pt x="9182" y="14037"/>
                  </a:cubicBezTo>
                  <a:cubicBezTo>
                    <a:pt x="9182" y="14013"/>
                    <a:pt x="9181" y="13989"/>
                    <a:pt x="9180" y="13966"/>
                  </a:cubicBezTo>
                  <a:cubicBezTo>
                    <a:pt x="9150" y="13847"/>
                    <a:pt x="9150" y="13695"/>
                    <a:pt x="8979" y="13619"/>
                  </a:cubicBezTo>
                  <a:cubicBezTo>
                    <a:pt x="8751" y="13543"/>
                    <a:pt x="8465" y="13581"/>
                    <a:pt x="8294" y="13695"/>
                  </a:cubicBezTo>
                  <a:cubicBezTo>
                    <a:pt x="8066" y="13391"/>
                    <a:pt x="7895" y="13087"/>
                    <a:pt x="7838" y="12783"/>
                  </a:cubicBezTo>
                  <a:cubicBezTo>
                    <a:pt x="7552" y="10655"/>
                    <a:pt x="7781" y="8260"/>
                    <a:pt x="5270" y="6512"/>
                  </a:cubicBezTo>
                  <a:cubicBezTo>
                    <a:pt x="4243" y="5790"/>
                    <a:pt x="3559" y="4840"/>
                    <a:pt x="3020" y="3836"/>
                  </a:cubicBezTo>
                  <a:cubicBezTo>
                    <a:pt x="2902" y="3613"/>
                    <a:pt x="2788" y="3390"/>
                    <a:pt x="2674" y="3172"/>
                  </a:cubicBezTo>
                  <a:cubicBezTo>
                    <a:pt x="2104" y="2082"/>
                    <a:pt x="1552" y="1131"/>
                    <a:pt x="1289" y="885"/>
                  </a:cubicBezTo>
                  <a:cubicBezTo>
                    <a:pt x="922" y="543"/>
                    <a:pt x="473" y="262"/>
                    <a:pt x="0" y="0"/>
                  </a:cubicBezTo>
                  <a:lnTo>
                    <a:pt x="21600" y="0"/>
                  </a:lnTo>
                  <a:cubicBezTo>
                    <a:pt x="21522" y="204"/>
                    <a:pt x="21416" y="290"/>
                    <a:pt x="20746" y="289"/>
                  </a:cubicBezTo>
                  <a:cubicBezTo>
                    <a:pt x="20166" y="289"/>
                    <a:pt x="19578" y="227"/>
                    <a:pt x="19017" y="226"/>
                  </a:cubicBezTo>
                  <a:cubicBezTo>
                    <a:pt x="18770" y="226"/>
                    <a:pt x="18527" y="238"/>
                    <a:pt x="18293" y="272"/>
                  </a:cubicBezTo>
                  <a:cubicBezTo>
                    <a:pt x="18444" y="368"/>
                    <a:pt x="18615" y="480"/>
                    <a:pt x="18823" y="520"/>
                  </a:cubicBezTo>
                  <a:cubicBezTo>
                    <a:pt x="18823" y="525"/>
                    <a:pt x="18824" y="529"/>
                    <a:pt x="18824" y="534"/>
                  </a:cubicBezTo>
                  <a:cubicBezTo>
                    <a:pt x="18857" y="760"/>
                    <a:pt x="18556" y="727"/>
                    <a:pt x="18586" y="940"/>
                  </a:cubicBezTo>
                  <a:cubicBezTo>
                    <a:pt x="18594" y="999"/>
                    <a:pt x="18637" y="1059"/>
                    <a:pt x="18705" y="1113"/>
                  </a:cubicBezTo>
                  <a:cubicBezTo>
                    <a:pt x="18549" y="1142"/>
                    <a:pt x="18408" y="1189"/>
                    <a:pt x="18298" y="1252"/>
                  </a:cubicBezTo>
                  <a:cubicBezTo>
                    <a:pt x="18082" y="1114"/>
                    <a:pt x="17848" y="986"/>
                    <a:pt x="17585" y="873"/>
                  </a:cubicBezTo>
                  <a:cubicBezTo>
                    <a:pt x="17471" y="957"/>
                    <a:pt x="17293" y="1075"/>
                    <a:pt x="16846" y="1223"/>
                  </a:cubicBezTo>
                  <a:cubicBezTo>
                    <a:pt x="16872" y="1170"/>
                    <a:pt x="16877" y="1113"/>
                    <a:pt x="16870" y="1054"/>
                  </a:cubicBezTo>
                  <a:cubicBezTo>
                    <a:pt x="16841" y="823"/>
                    <a:pt x="16608" y="578"/>
                    <a:pt x="16593" y="458"/>
                  </a:cubicBezTo>
                  <a:cubicBezTo>
                    <a:pt x="16588" y="417"/>
                    <a:pt x="16593" y="377"/>
                    <a:pt x="16599" y="337"/>
                  </a:cubicBezTo>
                  <a:cubicBezTo>
                    <a:pt x="16397" y="304"/>
                    <a:pt x="16183" y="287"/>
                    <a:pt x="15968" y="287"/>
                  </a:cubicBezTo>
                  <a:cubicBezTo>
                    <a:pt x="13506" y="284"/>
                    <a:pt x="14264" y="1976"/>
                    <a:pt x="13436" y="1969"/>
                  </a:cubicBezTo>
                  <a:cubicBezTo>
                    <a:pt x="13346" y="1969"/>
                    <a:pt x="13241" y="1939"/>
                    <a:pt x="13135" y="1919"/>
                  </a:cubicBezTo>
                  <a:cubicBezTo>
                    <a:pt x="12727" y="2565"/>
                    <a:pt x="12523" y="2588"/>
                    <a:pt x="12403" y="2743"/>
                  </a:cubicBezTo>
                  <a:cubicBezTo>
                    <a:pt x="12343" y="2821"/>
                    <a:pt x="12304" y="2932"/>
                    <a:pt x="12271" y="3171"/>
                  </a:cubicBezTo>
                  <a:cubicBezTo>
                    <a:pt x="12290" y="3417"/>
                    <a:pt x="12264" y="3671"/>
                    <a:pt x="12227" y="3927"/>
                  </a:cubicBezTo>
                  <a:cubicBezTo>
                    <a:pt x="12189" y="4183"/>
                    <a:pt x="12139" y="4442"/>
                    <a:pt x="12108" y="4698"/>
                  </a:cubicBezTo>
                  <a:cubicBezTo>
                    <a:pt x="12003" y="5182"/>
                    <a:pt x="12060" y="5714"/>
                    <a:pt x="12402" y="6170"/>
                  </a:cubicBezTo>
                  <a:cubicBezTo>
                    <a:pt x="12402" y="6018"/>
                    <a:pt x="12402" y="5904"/>
                    <a:pt x="12516" y="5790"/>
                  </a:cubicBezTo>
                  <a:cubicBezTo>
                    <a:pt x="12858" y="5524"/>
                    <a:pt x="13258" y="5904"/>
                    <a:pt x="13258" y="6132"/>
                  </a:cubicBezTo>
                  <a:cubicBezTo>
                    <a:pt x="13258" y="6322"/>
                    <a:pt x="13144" y="6512"/>
                    <a:pt x="13201" y="6664"/>
                  </a:cubicBezTo>
                  <a:cubicBezTo>
                    <a:pt x="13657" y="7690"/>
                    <a:pt x="14171" y="8678"/>
                    <a:pt x="13885" y="9781"/>
                  </a:cubicBezTo>
                  <a:cubicBezTo>
                    <a:pt x="13543" y="10921"/>
                    <a:pt x="12994" y="11925"/>
                    <a:pt x="13127" y="13074"/>
                  </a:cubicBezTo>
                  <a:cubicBezTo>
                    <a:pt x="13150" y="13339"/>
                    <a:pt x="13170" y="13490"/>
                    <a:pt x="13256" y="13758"/>
                  </a:cubicBezTo>
                  <a:cubicBezTo>
                    <a:pt x="13599" y="13835"/>
                    <a:pt x="13878" y="13995"/>
                    <a:pt x="14000" y="14189"/>
                  </a:cubicBezTo>
                  <a:cubicBezTo>
                    <a:pt x="14048" y="14428"/>
                    <a:pt x="14030" y="14749"/>
                    <a:pt x="14019" y="14987"/>
                  </a:cubicBezTo>
                  <a:cubicBezTo>
                    <a:pt x="14007" y="15225"/>
                    <a:pt x="13936" y="15510"/>
                    <a:pt x="13885" y="15747"/>
                  </a:cubicBezTo>
                  <a:cubicBezTo>
                    <a:pt x="13826" y="16667"/>
                    <a:pt x="13085" y="17382"/>
                    <a:pt x="13256" y="18332"/>
                  </a:cubicBezTo>
                  <a:cubicBezTo>
                    <a:pt x="13256" y="18370"/>
                    <a:pt x="13258" y="18446"/>
                    <a:pt x="13315" y="18446"/>
                  </a:cubicBezTo>
                  <a:cubicBezTo>
                    <a:pt x="12858" y="19434"/>
                    <a:pt x="13149" y="20597"/>
                    <a:pt x="13657" y="21600"/>
                  </a:cubicBezTo>
                  <a:cubicBezTo>
                    <a:pt x="13657" y="21600"/>
                    <a:pt x="13424" y="21540"/>
                    <a:pt x="13424" y="21540"/>
                  </a:cubicBezTo>
                  <a:close/>
                </a:path>
              </a:pathLst>
            </a:custGeom>
            <a:solidFill>
              <a:srgbClr val="8B9A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54" name="íŝľîḓe">
              <a:extLst>
                <a:ext uri="{FF2B5EF4-FFF2-40B4-BE49-F238E27FC236}">
                  <a16:creationId xmlns="" xmlns:a16="http://schemas.microsoft.com/office/drawing/2014/main" id="{4D561215-7668-4B49-BAE0-214FEA4E65CC}"/>
                </a:ext>
              </a:extLst>
            </p:cNvPr>
            <p:cNvSpPr/>
            <p:nvPr/>
          </p:nvSpPr>
          <p:spPr bwMode="auto">
            <a:xfrm>
              <a:off x="1885705" y="3397693"/>
              <a:ext cx="1408339" cy="2155972"/>
            </a:xfrm>
            <a:custGeom>
              <a:avLst/>
              <a:gdLst>
                <a:gd name="T0" fmla="+- 0 10844 89"/>
                <a:gd name="T1" fmla="*/ T0 w 21511"/>
                <a:gd name="T2" fmla="*/ 10800 h 21600"/>
                <a:gd name="T3" fmla="+- 0 10844 89"/>
                <a:gd name="T4" fmla="*/ T3 w 21511"/>
                <a:gd name="T5" fmla="*/ 10800 h 21600"/>
                <a:gd name="T6" fmla="+- 0 10844 89"/>
                <a:gd name="T7" fmla="*/ T6 w 21511"/>
                <a:gd name="T8" fmla="*/ 10800 h 21600"/>
                <a:gd name="T9" fmla="+- 0 10844 89"/>
                <a:gd name="T10" fmla="*/ T9 w 21511"/>
                <a:gd name="T11" fmla="*/ 10800 h 21600"/>
                <a:gd name="connsiteX0" fmla="*/ 14763 w 21511"/>
                <a:gd name="connsiteY0" fmla="*/ 0 h 21600"/>
                <a:gd name="connsiteX1" fmla="*/ 13493 w 21511"/>
                <a:gd name="connsiteY1" fmla="*/ 288 h 21600"/>
                <a:gd name="connsiteX2" fmla="*/ 10882 w 21511"/>
                <a:gd name="connsiteY2" fmla="*/ 225 h 21600"/>
                <a:gd name="connsiteX3" fmla="*/ 10816 w 21511"/>
                <a:gd name="connsiteY3" fmla="*/ 227 h 21600"/>
                <a:gd name="connsiteX4" fmla="*/ 10765 w 21511"/>
                <a:gd name="connsiteY4" fmla="*/ 225 h 21600"/>
                <a:gd name="connsiteX5" fmla="*/ 9645 w 21511"/>
                <a:gd name="connsiteY5" fmla="*/ 271 h 21600"/>
                <a:gd name="connsiteX6" fmla="*/ 10465 w 21511"/>
                <a:gd name="connsiteY6" fmla="*/ 520 h 21600"/>
                <a:gd name="connsiteX7" fmla="*/ 10465 w 21511"/>
                <a:gd name="connsiteY7" fmla="*/ 534 h 21600"/>
                <a:gd name="connsiteX8" fmla="*/ 10095 w 21511"/>
                <a:gd name="connsiteY8" fmla="*/ 940 h 21600"/>
                <a:gd name="connsiteX9" fmla="*/ 10282 w 21511"/>
                <a:gd name="connsiteY9" fmla="*/ 1113 h 21600"/>
                <a:gd name="connsiteX10" fmla="*/ 9719 w 21511"/>
                <a:gd name="connsiteY10" fmla="*/ 1233 h 21600"/>
                <a:gd name="connsiteX11" fmla="*/ 8665 w 21511"/>
                <a:gd name="connsiteY11" fmla="*/ 872 h 21600"/>
                <a:gd name="connsiteX12" fmla="*/ 8614 w 21511"/>
                <a:gd name="connsiteY12" fmla="*/ 893 h 21600"/>
                <a:gd name="connsiteX13" fmla="*/ 8548 w 21511"/>
                <a:gd name="connsiteY13" fmla="*/ 872 h 21600"/>
                <a:gd name="connsiteX14" fmla="*/ 7528 w 21511"/>
                <a:gd name="connsiteY14" fmla="*/ 1190 h 21600"/>
                <a:gd name="connsiteX15" fmla="*/ 7561 w 21511"/>
                <a:gd name="connsiteY15" fmla="*/ 1053 h 21600"/>
                <a:gd name="connsiteX16" fmla="*/ 7129 w 21511"/>
                <a:gd name="connsiteY16" fmla="*/ 458 h 21600"/>
                <a:gd name="connsiteX17" fmla="*/ 7140 w 21511"/>
                <a:gd name="connsiteY17" fmla="*/ 337 h 21600"/>
                <a:gd name="connsiteX18" fmla="*/ 6163 w 21511"/>
                <a:gd name="connsiteY18" fmla="*/ 287 h 21600"/>
                <a:gd name="connsiteX19" fmla="*/ 6109 w 21511"/>
                <a:gd name="connsiteY19" fmla="*/ 288 h 21600"/>
                <a:gd name="connsiteX20" fmla="*/ 6046 w 21511"/>
                <a:gd name="connsiteY20" fmla="*/ 287 h 21600"/>
                <a:gd name="connsiteX21" fmla="*/ 2195 w 21511"/>
                <a:gd name="connsiteY21" fmla="*/ 1963 h 21600"/>
                <a:gd name="connsiteX22" fmla="*/ 1778 w 21511"/>
                <a:gd name="connsiteY22" fmla="*/ 1919 h 21600"/>
                <a:gd name="connsiteX23" fmla="*/ 1767 w 21511"/>
                <a:gd name="connsiteY23" fmla="*/ 1930 h 21600"/>
                <a:gd name="connsiteX24" fmla="*/ 1661 w 21511"/>
                <a:gd name="connsiteY24" fmla="*/ 1919 h 21600"/>
                <a:gd name="connsiteX25" fmla="*/ 531 w 21511"/>
                <a:gd name="connsiteY25" fmla="*/ 2743 h 21600"/>
                <a:gd name="connsiteX26" fmla="*/ 326 w 21511"/>
                <a:gd name="connsiteY26" fmla="*/ 3171 h 21600"/>
                <a:gd name="connsiteX27" fmla="*/ 256 w 21511"/>
                <a:gd name="connsiteY27" fmla="*/ 3927 h 21600"/>
                <a:gd name="connsiteX28" fmla="*/ 73 w 21511"/>
                <a:gd name="connsiteY28" fmla="*/ 4698 h 21600"/>
                <a:gd name="connsiteX29" fmla="*/ 527 w 21511"/>
                <a:gd name="connsiteY29" fmla="*/ 6170 h 21600"/>
                <a:gd name="connsiteX30" fmla="*/ 538 w 21511"/>
                <a:gd name="connsiteY30" fmla="*/ 6054 h 21600"/>
                <a:gd name="connsiteX31" fmla="*/ 644 w 21511"/>
                <a:gd name="connsiteY31" fmla="*/ 6170 h 21600"/>
                <a:gd name="connsiteX32" fmla="*/ 820 w 21511"/>
                <a:gd name="connsiteY32" fmla="*/ 5789 h 21600"/>
                <a:gd name="connsiteX33" fmla="*/ 1160 w 21511"/>
                <a:gd name="connsiteY33" fmla="*/ 5706 h 21600"/>
                <a:gd name="connsiteX34" fmla="*/ 1851 w 21511"/>
                <a:gd name="connsiteY34" fmla="*/ 6133 h 21600"/>
                <a:gd name="connsiteX35" fmla="*/ 1763 w 21511"/>
                <a:gd name="connsiteY35" fmla="*/ 6665 h 21600"/>
                <a:gd name="connsiteX36" fmla="*/ 2824 w 21511"/>
                <a:gd name="connsiteY36" fmla="*/ 9781 h 21600"/>
                <a:gd name="connsiteX37" fmla="*/ 1441 w 21511"/>
                <a:gd name="connsiteY37" fmla="*/ 13096 h 21600"/>
                <a:gd name="connsiteX38" fmla="*/ 1690 w 21511"/>
                <a:gd name="connsiteY38" fmla="*/ 13896 h 21600"/>
                <a:gd name="connsiteX39" fmla="*/ 2725 w 21511"/>
                <a:gd name="connsiteY39" fmla="*/ 14313 h 21600"/>
                <a:gd name="connsiteX40" fmla="*/ 2802 w 21511"/>
                <a:gd name="connsiteY40" fmla="*/ 15028 h 21600"/>
                <a:gd name="connsiteX41" fmla="*/ 2652 w 21511"/>
                <a:gd name="connsiteY41" fmla="*/ 15740 h 21600"/>
                <a:gd name="connsiteX42" fmla="*/ 1675 w 21511"/>
                <a:gd name="connsiteY42" fmla="*/ 18065 h 21600"/>
                <a:gd name="connsiteX43" fmla="*/ 1412 w 21511"/>
                <a:gd name="connsiteY43" fmla="*/ 20435 h 21600"/>
                <a:gd name="connsiteX44" fmla="*/ 2469 w 21511"/>
                <a:gd name="connsiteY44" fmla="*/ 21600 h 21600"/>
                <a:gd name="connsiteX45" fmla="*/ 2370 w 21511"/>
                <a:gd name="connsiteY45" fmla="*/ 21438 h 21600"/>
                <a:gd name="connsiteX46" fmla="*/ 2586 w 21511"/>
                <a:gd name="connsiteY46" fmla="*/ 21600 h 21600"/>
                <a:gd name="connsiteX47" fmla="*/ 2795 w 21511"/>
                <a:gd name="connsiteY47" fmla="*/ 17242 h 21600"/>
                <a:gd name="connsiteX48" fmla="*/ 2667 w 21511"/>
                <a:gd name="connsiteY48" fmla="*/ 17332 h 21600"/>
                <a:gd name="connsiteX49" fmla="*/ 2678 w 21511"/>
                <a:gd name="connsiteY49" fmla="*/ 17242 h 21600"/>
                <a:gd name="connsiteX50" fmla="*/ 2396 w 21511"/>
                <a:gd name="connsiteY50" fmla="*/ 17459 h 21600"/>
                <a:gd name="connsiteX51" fmla="*/ 4089 w 21511"/>
                <a:gd name="connsiteY51" fmla="*/ 15582 h 21600"/>
                <a:gd name="connsiteX52" fmla="*/ 4382 w 21511"/>
                <a:gd name="connsiteY52" fmla="*/ 14861 h 21600"/>
                <a:gd name="connsiteX53" fmla="*/ 4528 w 21511"/>
                <a:gd name="connsiteY53" fmla="*/ 14151 h 21600"/>
                <a:gd name="connsiteX54" fmla="*/ 4558 w 21511"/>
                <a:gd name="connsiteY54" fmla="*/ 13416 h 21600"/>
                <a:gd name="connsiteX55" fmla="*/ 4441 w 21511"/>
                <a:gd name="connsiteY55" fmla="*/ 11161 h 21600"/>
                <a:gd name="connsiteX56" fmla="*/ 4324 w 21511"/>
                <a:gd name="connsiteY56" fmla="*/ 11172 h 21600"/>
                <a:gd name="connsiteX57" fmla="*/ 4324 w 21511"/>
                <a:gd name="connsiteY57" fmla="*/ 11161 h 21600"/>
                <a:gd name="connsiteX58" fmla="*/ 3413 w 21511"/>
                <a:gd name="connsiteY58" fmla="*/ 11264 h 21600"/>
                <a:gd name="connsiteX59" fmla="*/ 2381 w 21511"/>
                <a:gd name="connsiteY59" fmla="*/ 13400 h 21600"/>
                <a:gd name="connsiteX60" fmla="*/ 3822 w 21511"/>
                <a:gd name="connsiteY60" fmla="*/ 10122 h 21600"/>
                <a:gd name="connsiteX61" fmla="*/ 4883 w 21511"/>
                <a:gd name="connsiteY61" fmla="*/ 6361 h 21600"/>
                <a:gd name="connsiteX62" fmla="*/ 5260 w 21511"/>
                <a:gd name="connsiteY62" fmla="*/ 3541 h 21600"/>
                <a:gd name="connsiteX63" fmla="*/ 5728 w 21511"/>
                <a:gd name="connsiteY63" fmla="*/ 2828 h 21600"/>
                <a:gd name="connsiteX64" fmla="*/ 6643 w 21511"/>
                <a:gd name="connsiteY64" fmla="*/ 2256 h 21600"/>
                <a:gd name="connsiteX65" fmla="*/ 6683 w 21511"/>
                <a:gd name="connsiteY65" fmla="*/ 2404 h 21600"/>
                <a:gd name="connsiteX66" fmla="*/ 6694 w 21511"/>
                <a:gd name="connsiteY66" fmla="*/ 2773 h 21600"/>
                <a:gd name="connsiteX67" fmla="*/ 6738 w 21511"/>
                <a:gd name="connsiteY67" fmla="*/ 4120 h 21600"/>
                <a:gd name="connsiteX68" fmla="*/ 6825 w 21511"/>
                <a:gd name="connsiteY68" fmla="*/ 4517 h 21600"/>
                <a:gd name="connsiteX69" fmla="*/ 7052 w 21511"/>
                <a:gd name="connsiteY69" fmla="*/ 4838 h 21600"/>
                <a:gd name="connsiteX70" fmla="*/ 7861 w 21511"/>
                <a:gd name="connsiteY70" fmla="*/ 5034 h 21600"/>
                <a:gd name="connsiteX71" fmla="*/ 8340 w 21511"/>
                <a:gd name="connsiteY71" fmla="*/ 4997 h 21600"/>
                <a:gd name="connsiteX72" fmla="*/ 11127 w 21511"/>
                <a:gd name="connsiteY72" fmla="*/ 2982 h 21600"/>
                <a:gd name="connsiteX73" fmla="*/ 11950 w 21511"/>
                <a:gd name="connsiteY73" fmla="*/ 3114 h 21600"/>
                <a:gd name="connsiteX74" fmla="*/ 12696 w 21511"/>
                <a:gd name="connsiteY74" fmla="*/ 2966 h 21600"/>
                <a:gd name="connsiteX75" fmla="*/ 13153 w 21511"/>
                <a:gd name="connsiteY75" fmla="*/ 3966 h 21600"/>
                <a:gd name="connsiteX76" fmla="*/ 13241 w 21511"/>
                <a:gd name="connsiteY76" fmla="*/ 3928 h 21600"/>
                <a:gd name="connsiteX77" fmla="*/ 13270 w 21511"/>
                <a:gd name="connsiteY77" fmla="*/ 3966 h 21600"/>
                <a:gd name="connsiteX78" fmla="*/ 14353 w 21511"/>
                <a:gd name="connsiteY78" fmla="*/ 3443 h 21600"/>
                <a:gd name="connsiteX79" fmla="*/ 15125 w 21511"/>
                <a:gd name="connsiteY79" fmla="*/ 2294 h 21600"/>
                <a:gd name="connsiteX80" fmla="*/ 14327 w 21511"/>
                <a:gd name="connsiteY80" fmla="*/ 2080 h 21600"/>
                <a:gd name="connsiteX81" fmla="*/ 14104 w 21511"/>
                <a:gd name="connsiteY81" fmla="*/ 2091 h 21600"/>
                <a:gd name="connsiteX82" fmla="*/ 17443 w 21511"/>
                <a:gd name="connsiteY82" fmla="*/ 1356 h 21600"/>
                <a:gd name="connsiteX83" fmla="*/ 15582 w 21511"/>
                <a:gd name="connsiteY83" fmla="*/ 1096 h 21600"/>
                <a:gd name="connsiteX84" fmla="*/ 20253 w 21511"/>
                <a:gd name="connsiteY84" fmla="*/ 241 h 21600"/>
                <a:gd name="connsiteX85" fmla="*/ 21511 w 21511"/>
                <a:gd name="connsiteY85" fmla="*/ 0 h 21600"/>
                <a:gd name="connsiteX86" fmla="*/ 21394 w 21511"/>
                <a:gd name="connsiteY86" fmla="*/ 0 h 21600"/>
                <a:gd name="connsiteX87" fmla="*/ 14880 w 21511"/>
                <a:gd name="connsiteY87" fmla="*/ 0 h 21600"/>
                <a:gd name="connsiteX88" fmla="*/ 14763 w 21511"/>
                <a:gd name="connsiteY88" fmla="*/ 0 h 21600"/>
                <a:gd name="connsiteX0" fmla="*/ 14763 w 21511"/>
                <a:gd name="connsiteY0" fmla="*/ 0 h 21600"/>
                <a:gd name="connsiteX1" fmla="*/ 13493 w 21511"/>
                <a:gd name="connsiteY1" fmla="*/ 288 h 21600"/>
                <a:gd name="connsiteX2" fmla="*/ 10882 w 21511"/>
                <a:gd name="connsiteY2" fmla="*/ 225 h 21600"/>
                <a:gd name="connsiteX3" fmla="*/ 10816 w 21511"/>
                <a:gd name="connsiteY3" fmla="*/ 227 h 21600"/>
                <a:gd name="connsiteX4" fmla="*/ 10765 w 21511"/>
                <a:gd name="connsiteY4" fmla="*/ 225 h 21600"/>
                <a:gd name="connsiteX5" fmla="*/ 9645 w 21511"/>
                <a:gd name="connsiteY5" fmla="*/ 271 h 21600"/>
                <a:gd name="connsiteX6" fmla="*/ 10465 w 21511"/>
                <a:gd name="connsiteY6" fmla="*/ 520 h 21600"/>
                <a:gd name="connsiteX7" fmla="*/ 10465 w 21511"/>
                <a:gd name="connsiteY7" fmla="*/ 534 h 21600"/>
                <a:gd name="connsiteX8" fmla="*/ 10095 w 21511"/>
                <a:gd name="connsiteY8" fmla="*/ 940 h 21600"/>
                <a:gd name="connsiteX9" fmla="*/ 10282 w 21511"/>
                <a:gd name="connsiteY9" fmla="*/ 1113 h 21600"/>
                <a:gd name="connsiteX10" fmla="*/ 9719 w 21511"/>
                <a:gd name="connsiteY10" fmla="*/ 1233 h 21600"/>
                <a:gd name="connsiteX11" fmla="*/ 8665 w 21511"/>
                <a:gd name="connsiteY11" fmla="*/ 872 h 21600"/>
                <a:gd name="connsiteX12" fmla="*/ 8614 w 21511"/>
                <a:gd name="connsiteY12" fmla="*/ 893 h 21600"/>
                <a:gd name="connsiteX13" fmla="*/ 8548 w 21511"/>
                <a:gd name="connsiteY13" fmla="*/ 872 h 21600"/>
                <a:gd name="connsiteX14" fmla="*/ 7528 w 21511"/>
                <a:gd name="connsiteY14" fmla="*/ 1190 h 21600"/>
                <a:gd name="connsiteX15" fmla="*/ 7561 w 21511"/>
                <a:gd name="connsiteY15" fmla="*/ 1053 h 21600"/>
                <a:gd name="connsiteX16" fmla="*/ 7129 w 21511"/>
                <a:gd name="connsiteY16" fmla="*/ 458 h 21600"/>
                <a:gd name="connsiteX17" fmla="*/ 7140 w 21511"/>
                <a:gd name="connsiteY17" fmla="*/ 337 h 21600"/>
                <a:gd name="connsiteX18" fmla="*/ 6163 w 21511"/>
                <a:gd name="connsiteY18" fmla="*/ 287 h 21600"/>
                <a:gd name="connsiteX19" fmla="*/ 6109 w 21511"/>
                <a:gd name="connsiteY19" fmla="*/ 288 h 21600"/>
                <a:gd name="connsiteX20" fmla="*/ 6046 w 21511"/>
                <a:gd name="connsiteY20" fmla="*/ 287 h 21600"/>
                <a:gd name="connsiteX21" fmla="*/ 2195 w 21511"/>
                <a:gd name="connsiteY21" fmla="*/ 1963 h 21600"/>
                <a:gd name="connsiteX22" fmla="*/ 1778 w 21511"/>
                <a:gd name="connsiteY22" fmla="*/ 1919 h 21600"/>
                <a:gd name="connsiteX23" fmla="*/ 1767 w 21511"/>
                <a:gd name="connsiteY23" fmla="*/ 1930 h 21600"/>
                <a:gd name="connsiteX24" fmla="*/ 1661 w 21511"/>
                <a:gd name="connsiteY24" fmla="*/ 1919 h 21600"/>
                <a:gd name="connsiteX25" fmla="*/ 531 w 21511"/>
                <a:gd name="connsiteY25" fmla="*/ 2743 h 21600"/>
                <a:gd name="connsiteX26" fmla="*/ 326 w 21511"/>
                <a:gd name="connsiteY26" fmla="*/ 3171 h 21600"/>
                <a:gd name="connsiteX27" fmla="*/ 256 w 21511"/>
                <a:gd name="connsiteY27" fmla="*/ 3927 h 21600"/>
                <a:gd name="connsiteX28" fmla="*/ 73 w 21511"/>
                <a:gd name="connsiteY28" fmla="*/ 4698 h 21600"/>
                <a:gd name="connsiteX29" fmla="*/ 527 w 21511"/>
                <a:gd name="connsiteY29" fmla="*/ 6170 h 21600"/>
                <a:gd name="connsiteX30" fmla="*/ 538 w 21511"/>
                <a:gd name="connsiteY30" fmla="*/ 6054 h 21600"/>
                <a:gd name="connsiteX31" fmla="*/ 644 w 21511"/>
                <a:gd name="connsiteY31" fmla="*/ 6170 h 21600"/>
                <a:gd name="connsiteX32" fmla="*/ 820 w 21511"/>
                <a:gd name="connsiteY32" fmla="*/ 5789 h 21600"/>
                <a:gd name="connsiteX33" fmla="*/ 1160 w 21511"/>
                <a:gd name="connsiteY33" fmla="*/ 5706 h 21600"/>
                <a:gd name="connsiteX34" fmla="*/ 1851 w 21511"/>
                <a:gd name="connsiteY34" fmla="*/ 6133 h 21600"/>
                <a:gd name="connsiteX35" fmla="*/ 1763 w 21511"/>
                <a:gd name="connsiteY35" fmla="*/ 6665 h 21600"/>
                <a:gd name="connsiteX36" fmla="*/ 2824 w 21511"/>
                <a:gd name="connsiteY36" fmla="*/ 9781 h 21600"/>
                <a:gd name="connsiteX37" fmla="*/ 1441 w 21511"/>
                <a:gd name="connsiteY37" fmla="*/ 13096 h 21600"/>
                <a:gd name="connsiteX38" fmla="*/ 1690 w 21511"/>
                <a:gd name="connsiteY38" fmla="*/ 13896 h 21600"/>
                <a:gd name="connsiteX39" fmla="*/ 2725 w 21511"/>
                <a:gd name="connsiteY39" fmla="*/ 14313 h 21600"/>
                <a:gd name="connsiteX40" fmla="*/ 2802 w 21511"/>
                <a:gd name="connsiteY40" fmla="*/ 15028 h 21600"/>
                <a:gd name="connsiteX41" fmla="*/ 2652 w 21511"/>
                <a:gd name="connsiteY41" fmla="*/ 15740 h 21600"/>
                <a:gd name="connsiteX42" fmla="*/ 1675 w 21511"/>
                <a:gd name="connsiteY42" fmla="*/ 18065 h 21600"/>
                <a:gd name="connsiteX43" fmla="*/ 1412 w 21511"/>
                <a:gd name="connsiteY43" fmla="*/ 20435 h 21600"/>
                <a:gd name="connsiteX44" fmla="*/ 2469 w 21511"/>
                <a:gd name="connsiteY44" fmla="*/ 21600 h 21600"/>
                <a:gd name="connsiteX45" fmla="*/ 2370 w 21511"/>
                <a:gd name="connsiteY45" fmla="*/ 21438 h 21600"/>
                <a:gd name="connsiteX46" fmla="*/ 2586 w 21511"/>
                <a:gd name="connsiteY46" fmla="*/ 21600 h 21600"/>
                <a:gd name="connsiteX47" fmla="*/ 2795 w 21511"/>
                <a:gd name="connsiteY47" fmla="*/ 17242 h 21600"/>
                <a:gd name="connsiteX48" fmla="*/ 2667 w 21511"/>
                <a:gd name="connsiteY48" fmla="*/ 17332 h 21600"/>
                <a:gd name="connsiteX49" fmla="*/ 2678 w 21511"/>
                <a:gd name="connsiteY49" fmla="*/ 17242 h 21600"/>
                <a:gd name="connsiteX50" fmla="*/ 2396 w 21511"/>
                <a:gd name="connsiteY50" fmla="*/ 17459 h 21600"/>
                <a:gd name="connsiteX51" fmla="*/ 4089 w 21511"/>
                <a:gd name="connsiteY51" fmla="*/ 15582 h 21600"/>
                <a:gd name="connsiteX52" fmla="*/ 4382 w 21511"/>
                <a:gd name="connsiteY52" fmla="*/ 14861 h 21600"/>
                <a:gd name="connsiteX53" fmla="*/ 4528 w 21511"/>
                <a:gd name="connsiteY53" fmla="*/ 14151 h 21600"/>
                <a:gd name="connsiteX54" fmla="*/ 4558 w 21511"/>
                <a:gd name="connsiteY54" fmla="*/ 13416 h 21600"/>
                <a:gd name="connsiteX55" fmla="*/ 4441 w 21511"/>
                <a:gd name="connsiteY55" fmla="*/ 11161 h 21600"/>
                <a:gd name="connsiteX56" fmla="*/ 4324 w 21511"/>
                <a:gd name="connsiteY56" fmla="*/ 11172 h 21600"/>
                <a:gd name="connsiteX57" fmla="*/ 4324 w 21511"/>
                <a:gd name="connsiteY57" fmla="*/ 11161 h 21600"/>
                <a:gd name="connsiteX58" fmla="*/ 3413 w 21511"/>
                <a:gd name="connsiteY58" fmla="*/ 11264 h 21600"/>
                <a:gd name="connsiteX59" fmla="*/ 2381 w 21511"/>
                <a:gd name="connsiteY59" fmla="*/ 13400 h 21600"/>
                <a:gd name="connsiteX60" fmla="*/ 3822 w 21511"/>
                <a:gd name="connsiteY60" fmla="*/ 10122 h 21600"/>
                <a:gd name="connsiteX61" fmla="*/ 4883 w 21511"/>
                <a:gd name="connsiteY61" fmla="*/ 6361 h 21600"/>
                <a:gd name="connsiteX62" fmla="*/ 5260 w 21511"/>
                <a:gd name="connsiteY62" fmla="*/ 3541 h 21600"/>
                <a:gd name="connsiteX63" fmla="*/ 5728 w 21511"/>
                <a:gd name="connsiteY63" fmla="*/ 2828 h 21600"/>
                <a:gd name="connsiteX64" fmla="*/ 6643 w 21511"/>
                <a:gd name="connsiteY64" fmla="*/ 2256 h 21600"/>
                <a:gd name="connsiteX65" fmla="*/ 6683 w 21511"/>
                <a:gd name="connsiteY65" fmla="*/ 2404 h 21600"/>
                <a:gd name="connsiteX66" fmla="*/ 6694 w 21511"/>
                <a:gd name="connsiteY66" fmla="*/ 2773 h 21600"/>
                <a:gd name="connsiteX67" fmla="*/ 6738 w 21511"/>
                <a:gd name="connsiteY67" fmla="*/ 4120 h 21600"/>
                <a:gd name="connsiteX68" fmla="*/ 6825 w 21511"/>
                <a:gd name="connsiteY68" fmla="*/ 4517 h 21600"/>
                <a:gd name="connsiteX69" fmla="*/ 7052 w 21511"/>
                <a:gd name="connsiteY69" fmla="*/ 4838 h 21600"/>
                <a:gd name="connsiteX70" fmla="*/ 7861 w 21511"/>
                <a:gd name="connsiteY70" fmla="*/ 5034 h 21600"/>
                <a:gd name="connsiteX71" fmla="*/ 8340 w 21511"/>
                <a:gd name="connsiteY71" fmla="*/ 4997 h 21600"/>
                <a:gd name="connsiteX72" fmla="*/ 11127 w 21511"/>
                <a:gd name="connsiteY72" fmla="*/ 2982 h 21600"/>
                <a:gd name="connsiteX73" fmla="*/ 11950 w 21511"/>
                <a:gd name="connsiteY73" fmla="*/ 3114 h 21600"/>
                <a:gd name="connsiteX74" fmla="*/ 12696 w 21511"/>
                <a:gd name="connsiteY74" fmla="*/ 2966 h 21600"/>
                <a:gd name="connsiteX75" fmla="*/ 13153 w 21511"/>
                <a:gd name="connsiteY75" fmla="*/ 3966 h 21600"/>
                <a:gd name="connsiteX76" fmla="*/ 13241 w 21511"/>
                <a:gd name="connsiteY76" fmla="*/ 3928 h 21600"/>
                <a:gd name="connsiteX77" fmla="*/ 13270 w 21511"/>
                <a:gd name="connsiteY77" fmla="*/ 3966 h 21600"/>
                <a:gd name="connsiteX78" fmla="*/ 14353 w 21511"/>
                <a:gd name="connsiteY78" fmla="*/ 3443 h 21600"/>
                <a:gd name="connsiteX79" fmla="*/ 15125 w 21511"/>
                <a:gd name="connsiteY79" fmla="*/ 2294 h 21600"/>
                <a:gd name="connsiteX80" fmla="*/ 14327 w 21511"/>
                <a:gd name="connsiteY80" fmla="*/ 2080 h 21600"/>
                <a:gd name="connsiteX81" fmla="*/ 14104 w 21511"/>
                <a:gd name="connsiteY81" fmla="*/ 2091 h 21600"/>
                <a:gd name="connsiteX82" fmla="*/ 17443 w 21511"/>
                <a:gd name="connsiteY82" fmla="*/ 1356 h 21600"/>
                <a:gd name="connsiteX83" fmla="*/ 18834 w 21511"/>
                <a:gd name="connsiteY83" fmla="*/ 960 h 21600"/>
                <a:gd name="connsiteX84" fmla="*/ 20253 w 21511"/>
                <a:gd name="connsiteY84" fmla="*/ 241 h 21600"/>
                <a:gd name="connsiteX85" fmla="*/ 21511 w 21511"/>
                <a:gd name="connsiteY85" fmla="*/ 0 h 21600"/>
                <a:gd name="connsiteX86" fmla="*/ 21394 w 21511"/>
                <a:gd name="connsiteY86" fmla="*/ 0 h 21600"/>
                <a:gd name="connsiteX87" fmla="*/ 14880 w 21511"/>
                <a:gd name="connsiteY87" fmla="*/ 0 h 21600"/>
                <a:gd name="connsiteX88" fmla="*/ 14763 w 21511"/>
                <a:gd name="connsiteY88" fmla="*/ 0 h 21600"/>
                <a:gd name="connsiteX0" fmla="*/ 14763 w 21511"/>
                <a:gd name="connsiteY0" fmla="*/ 0 h 21600"/>
                <a:gd name="connsiteX1" fmla="*/ 13493 w 21511"/>
                <a:gd name="connsiteY1" fmla="*/ 288 h 21600"/>
                <a:gd name="connsiteX2" fmla="*/ 10882 w 21511"/>
                <a:gd name="connsiteY2" fmla="*/ 225 h 21600"/>
                <a:gd name="connsiteX3" fmla="*/ 10816 w 21511"/>
                <a:gd name="connsiteY3" fmla="*/ 227 h 21600"/>
                <a:gd name="connsiteX4" fmla="*/ 10765 w 21511"/>
                <a:gd name="connsiteY4" fmla="*/ 225 h 21600"/>
                <a:gd name="connsiteX5" fmla="*/ 9645 w 21511"/>
                <a:gd name="connsiteY5" fmla="*/ 271 h 21600"/>
                <a:gd name="connsiteX6" fmla="*/ 10465 w 21511"/>
                <a:gd name="connsiteY6" fmla="*/ 520 h 21600"/>
                <a:gd name="connsiteX7" fmla="*/ 10465 w 21511"/>
                <a:gd name="connsiteY7" fmla="*/ 534 h 21600"/>
                <a:gd name="connsiteX8" fmla="*/ 10095 w 21511"/>
                <a:gd name="connsiteY8" fmla="*/ 940 h 21600"/>
                <a:gd name="connsiteX9" fmla="*/ 10282 w 21511"/>
                <a:gd name="connsiteY9" fmla="*/ 1113 h 21600"/>
                <a:gd name="connsiteX10" fmla="*/ 9719 w 21511"/>
                <a:gd name="connsiteY10" fmla="*/ 1233 h 21600"/>
                <a:gd name="connsiteX11" fmla="*/ 8665 w 21511"/>
                <a:gd name="connsiteY11" fmla="*/ 872 h 21600"/>
                <a:gd name="connsiteX12" fmla="*/ 8614 w 21511"/>
                <a:gd name="connsiteY12" fmla="*/ 893 h 21600"/>
                <a:gd name="connsiteX13" fmla="*/ 8548 w 21511"/>
                <a:gd name="connsiteY13" fmla="*/ 872 h 21600"/>
                <a:gd name="connsiteX14" fmla="*/ 7528 w 21511"/>
                <a:gd name="connsiteY14" fmla="*/ 1190 h 21600"/>
                <a:gd name="connsiteX15" fmla="*/ 7561 w 21511"/>
                <a:gd name="connsiteY15" fmla="*/ 1053 h 21600"/>
                <a:gd name="connsiteX16" fmla="*/ 7129 w 21511"/>
                <a:gd name="connsiteY16" fmla="*/ 458 h 21600"/>
                <a:gd name="connsiteX17" fmla="*/ 7140 w 21511"/>
                <a:gd name="connsiteY17" fmla="*/ 337 h 21600"/>
                <a:gd name="connsiteX18" fmla="*/ 6163 w 21511"/>
                <a:gd name="connsiteY18" fmla="*/ 287 h 21600"/>
                <a:gd name="connsiteX19" fmla="*/ 6109 w 21511"/>
                <a:gd name="connsiteY19" fmla="*/ 288 h 21600"/>
                <a:gd name="connsiteX20" fmla="*/ 6046 w 21511"/>
                <a:gd name="connsiteY20" fmla="*/ 287 h 21600"/>
                <a:gd name="connsiteX21" fmla="*/ 2195 w 21511"/>
                <a:gd name="connsiteY21" fmla="*/ 1963 h 21600"/>
                <a:gd name="connsiteX22" fmla="*/ 1778 w 21511"/>
                <a:gd name="connsiteY22" fmla="*/ 1919 h 21600"/>
                <a:gd name="connsiteX23" fmla="*/ 1767 w 21511"/>
                <a:gd name="connsiteY23" fmla="*/ 1930 h 21600"/>
                <a:gd name="connsiteX24" fmla="*/ 1661 w 21511"/>
                <a:gd name="connsiteY24" fmla="*/ 1919 h 21600"/>
                <a:gd name="connsiteX25" fmla="*/ 531 w 21511"/>
                <a:gd name="connsiteY25" fmla="*/ 2743 h 21600"/>
                <a:gd name="connsiteX26" fmla="*/ 326 w 21511"/>
                <a:gd name="connsiteY26" fmla="*/ 3171 h 21600"/>
                <a:gd name="connsiteX27" fmla="*/ 256 w 21511"/>
                <a:gd name="connsiteY27" fmla="*/ 3927 h 21600"/>
                <a:gd name="connsiteX28" fmla="*/ 73 w 21511"/>
                <a:gd name="connsiteY28" fmla="*/ 4698 h 21600"/>
                <a:gd name="connsiteX29" fmla="*/ 527 w 21511"/>
                <a:gd name="connsiteY29" fmla="*/ 6170 h 21600"/>
                <a:gd name="connsiteX30" fmla="*/ 538 w 21511"/>
                <a:gd name="connsiteY30" fmla="*/ 6054 h 21600"/>
                <a:gd name="connsiteX31" fmla="*/ 644 w 21511"/>
                <a:gd name="connsiteY31" fmla="*/ 6170 h 21600"/>
                <a:gd name="connsiteX32" fmla="*/ 820 w 21511"/>
                <a:gd name="connsiteY32" fmla="*/ 5789 h 21600"/>
                <a:gd name="connsiteX33" fmla="*/ 1160 w 21511"/>
                <a:gd name="connsiteY33" fmla="*/ 5706 h 21600"/>
                <a:gd name="connsiteX34" fmla="*/ 1851 w 21511"/>
                <a:gd name="connsiteY34" fmla="*/ 6133 h 21600"/>
                <a:gd name="connsiteX35" fmla="*/ 1763 w 21511"/>
                <a:gd name="connsiteY35" fmla="*/ 6665 h 21600"/>
                <a:gd name="connsiteX36" fmla="*/ 2824 w 21511"/>
                <a:gd name="connsiteY36" fmla="*/ 9781 h 21600"/>
                <a:gd name="connsiteX37" fmla="*/ 1441 w 21511"/>
                <a:gd name="connsiteY37" fmla="*/ 13096 h 21600"/>
                <a:gd name="connsiteX38" fmla="*/ 1690 w 21511"/>
                <a:gd name="connsiteY38" fmla="*/ 13896 h 21600"/>
                <a:gd name="connsiteX39" fmla="*/ 2725 w 21511"/>
                <a:gd name="connsiteY39" fmla="*/ 14313 h 21600"/>
                <a:gd name="connsiteX40" fmla="*/ 2802 w 21511"/>
                <a:gd name="connsiteY40" fmla="*/ 15028 h 21600"/>
                <a:gd name="connsiteX41" fmla="*/ 2652 w 21511"/>
                <a:gd name="connsiteY41" fmla="*/ 15740 h 21600"/>
                <a:gd name="connsiteX42" fmla="*/ 1675 w 21511"/>
                <a:gd name="connsiteY42" fmla="*/ 18065 h 21600"/>
                <a:gd name="connsiteX43" fmla="*/ 1412 w 21511"/>
                <a:gd name="connsiteY43" fmla="*/ 20435 h 21600"/>
                <a:gd name="connsiteX44" fmla="*/ 2469 w 21511"/>
                <a:gd name="connsiteY44" fmla="*/ 21600 h 21600"/>
                <a:gd name="connsiteX45" fmla="*/ 2370 w 21511"/>
                <a:gd name="connsiteY45" fmla="*/ 21438 h 21600"/>
                <a:gd name="connsiteX46" fmla="*/ 2586 w 21511"/>
                <a:gd name="connsiteY46" fmla="*/ 21600 h 21600"/>
                <a:gd name="connsiteX47" fmla="*/ 2795 w 21511"/>
                <a:gd name="connsiteY47" fmla="*/ 17242 h 21600"/>
                <a:gd name="connsiteX48" fmla="*/ 2667 w 21511"/>
                <a:gd name="connsiteY48" fmla="*/ 17332 h 21600"/>
                <a:gd name="connsiteX49" fmla="*/ 2678 w 21511"/>
                <a:gd name="connsiteY49" fmla="*/ 17242 h 21600"/>
                <a:gd name="connsiteX50" fmla="*/ 2396 w 21511"/>
                <a:gd name="connsiteY50" fmla="*/ 17459 h 21600"/>
                <a:gd name="connsiteX51" fmla="*/ 4089 w 21511"/>
                <a:gd name="connsiteY51" fmla="*/ 15582 h 21600"/>
                <a:gd name="connsiteX52" fmla="*/ 4382 w 21511"/>
                <a:gd name="connsiteY52" fmla="*/ 14861 h 21600"/>
                <a:gd name="connsiteX53" fmla="*/ 4528 w 21511"/>
                <a:gd name="connsiteY53" fmla="*/ 14151 h 21600"/>
                <a:gd name="connsiteX54" fmla="*/ 4558 w 21511"/>
                <a:gd name="connsiteY54" fmla="*/ 13416 h 21600"/>
                <a:gd name="connsiteX55" fmla="*/ 4441 w 21511"/>
                <a:gd name="connsiteY55" fmla="*/ 11161 h 21600"/>
                <a:gd name="connsiteX56" fmla="*/ 4324 w 21511"/>
                <a:gd name="connsiteY56" fmla="*/ 11172 h 21600"/>
                <a:gd name="connsiteX57" fmla="*/ 4324 w 21511"/>
                <a:gd name="connsiteY57" fmla="*/ 11161 h 21600"/>
                <a:gd name="connsiteX58" fmla="*/ 3413 w 21511"/>
                <a:gd name="connsiteY58" fmla="*/ 11264 h 21600"/>
                <a:gd name="connsiteX59" fmla="*/ 2381 w 21511"/>
                <a:gd name="connsiteY59" fmla="*/ 13400 h 21600"/>
                <a:gd name="connsiteX60" fmla="*/ 3822 w 21511"/>
                <a:gd name="connsiteY60" fmla="*/ 10122 h 21600"/>
                <a:gd name="connsiteX61" fmla="*/ 4883 w 21511"/>
                <a:gd name="connsiteY61" fmla="*/ 6361 h 21600"/>
                <a:gd name="connsiteX62" fmla="*/ 5260 w 21511"/>
                <a:gd name="connsiteY62" fmla="*/ 3541 h 21600"/>
                <a:gd name="connsiteX63" fmla="*/ 5728 w 21511"/>
                <a:gd name="connsiteY63" fmla="*/ 2828 h 21600"/>
                <a:gd name="connsiteX64" fmla="*/ 6643 w 21511"/>
                <a:gd name="connsiteY64" fmla="*/ 2256 h 21600"/>
                <a:gd name="connsiteX65" fmla="*/ 6683 w 21511"/>
                <a:gd name="connsiteY65" fmla="*/ 2404 h 21600"/>
                <a:gd name="connsiteX66" fmla="*/ 6694 w 21511"/>
                <a:gd name="connsiteY66" fmla="*/ 2773 h 21600"/>
                <a:gd name="connsiteX67" fmla="*/ 6738 w 21511"/>
                <a:gd name="connsiteY67" fmla="*/ 4120 h 21600"/>
                <a:gd name="connsiteX68" fmla="*/ 6825 w 21511"/>
                <a:gd name="connsiteY68" fmla="*/ 4517 h 21600"/>
                <a:gd name="connsiteX69" fmla="*/ 7052 w 21511"/>
                <a:gd name="connsiteY69" fmla="*/ 4838 h 21600"/>
                <a:gd name="connsiteX70" fmla="*/ 7861 w 21511"/>
                <a:gd name="connsiteY70" fmla="*/ 5034 h 21600"/>
                <a:gd name="connsiteX71" fmla="*/ 8340 w 21511"/>
                <a:gd name="connsiteY71" fmla="*/ 4997 h 21600"/>
                <a:gd name="connsiteX72" fmla="*/ 11127 w 21511"/>
                <a:gd name="connsiteY72" fmla="*/ 2982 h 21600"/>
                <a:gd name="connsiteX73" fmla="*/ 11950 w 21511"/>
                <a:gd name="connsiteY73" fmla="*/ 3114 h 21600"/>
                <a:gd name="connsiteX74" fmla="*/ 12696 w 21511"/>
                <a:gd name="connsiteY74" fmla="*/ 2966 h 21600"/>
                <a:gd name="connsiteX75" fmla="*/ 13153 w 21511"/>
                <a:gd name="connsiteY75" fmla="*/ 3966 h 21600"/>
                <a:gd name="connsiteX76" fmla="*/ 13241 w 21511"/>
                <a:gd name="connsiteY76" fmla="*/ 3928 h 21600"/>
                <a:gd name="connsiteX77" fmla="*/ 13270 w 21511"/>
                <a:gd name="connsiteY77" fmla="*/ 3966 h 21600"/>
                <a:gd name="connsiteX78" fmla="*/ 14353 w 21511"/>
                <a:gd name="connsiteY78" fmla="*/ 3443 h 21600"/>
                <a:gd name="connsiteX79" fmla="*/ 15125 w 21511"/>
                <a:gd name="connsiteY79" fmla="*/ 2294 h 21600"/>
                <a:gd name="connsiteX80" fmla="*/ 14327 w 21511"/>
                <a:gd name="connsiteY80" fmla="*/ 2080 h 21600"/>
                <a:gd name="connsiteX81" fmla="*/ 14104 w 21511"/>
                <a:gd name="connsiteY81" fmla="*/ 2091 h 21600"/>
                <a:gd name="connsiteX82" fmla="*/ 17443 w 21511"/>
                <a:gd name="connsiteY82" fmla="*/ 1356 h 21600"/>
                <a:gd name="connsiteX83" fmla="*/ 19312 w 21511"/>
                <a:gd name="connsiteY83" fmla="*/ 960 h 21600"/>
                <a:gd name="connsiteX84" fmla="*/ 20253 w 21511"/>
                <a:gd name="connsiteY84" fmla="*/ 241 h 21600"/>
                <a:gd name="connsiteX85" fmla="*/ 21511 w 21511"/>
                <a:gd name="connsiteY85" fmla="*/ 0 h 21600"/>
                <a:gd name="connsiteX86" fmla="*/ 21394 w 21511"/>
                <a:gd name="connsiteY86" fmla="*/ 0 h 21600"/>
                <a:gd name="connsiteX87" fmla="*/ 14880 w 21511"/>
                <a:gd name="connsiteY87" fmla="*/ 0 h 21600"/>
                <a:gd name="connsiteX88" fmla="*/ 14763 w 21511"/>
                <a:gd name="connsiteY88" fmla="*/ 0 h 21600"/>
                <a:gd name="connsiteX0" fmla="*/ 14763 w 21511"/>
                <a:gd name="connsiteY0" fmla="*/ 0 h 21600"/>
                <a:gd name="connsiteX1" fmla="*/ 13493 w 21511"/>
                <a:gd name="connsiteY1" fmla="*/ 288 h 21600"/>
                <a:gd name="connsiteX2" fmla="*/ 10882 w 21511"/>
                <a:gd name="connsiteY2" fmla="*/ 225 h 21600"/>
                <a:gd name="connsiteX3" fmla="*/ 10816 w 21511"/>
                <a:gd name="connsiteY3" fmla="*/ 227 h 21600"/>
                <a:gd name="connsiteX4" fmla="*/ 10765 w 21511"/>
                <a:gd name="connsiteY4" fmla="*/ 225 h 21600"/>
                <a:gd name="connsiteX5" fmla="*/ 9645 w 21511"/>
                <a:gd name="connsiteY5" fmla="*/ 271 h 21600"/>
                <a:gd name="connsiteX6" fmla="*/ 10465 w 21511"/>
                <a:gd name="connsiteY6" fmla="*/ 520 h 21600"/>
                <a:gd name="connsiteX7" fmla="*/ 10465 w 21511"/>
                <a:gd name="connsiteY7" fmla="*/ 534 h 21600"/>
                <a:gd name="connsiteX8" fmla="*/ 10095 w 21511"/>
                <a:gd name="connsiteY8" fmla="*/ 940 h 21600"/>
                <a:gd name="connsiteX9" fmla="*/ 10282 w 21511"/>
                <a:gd name="connsiteY9" fmla="*/ 1113 h 21600"/>
                <a:gd name="connsiteX10" fmla="*/ 9719 w 21511"/>
                <a:gd name="connsiteY10" fmla="*/ 1233 h 21600"/>
                <a:gd name="connsiteX11" fmla="*/ 8665 w 21511"/>
                <a:gd name="connsiteY11" fmla="*/ 872 h 21600"/>
                <a:gd name="connsiteX12" fmla="*/ 8614 w 21511"/>
                <a:gd name="connsiteY12" fmla="*/ 893 h 21600"/>
                <a:gd name="connsiteX13" fmla="*/ 8548 w 21511"/>
                <a:gd name="connsiteY13" fmla="*/ 872 h 21600"/>
                <a:gd name="connsiteX14" fmla="*/ 7528 w 21511"/>
                <a:gd name="connsiteY14" fmla="*/ 1190 h 21600"/>
                <a:gd name="connsiteX15" fmla="*/ 7561 w 21511"/>
                <a:gd name="connsiteY15" fmla="*/ 1053 h 21600"/>
                <a:gd name="connsiteX16" fmla="*/ 7129 w 21511"/>
                <a:gd name="connsiteY16" fmla="*/ 458 h 21600"/>
                <a:gd name="connsiteX17" fmla="*/ 7140 w 21511"/>
                <a:gd name="connsiteY17" fmla="*/ 337 h 21600"/>
                <a:gd name="connsiteX18" fmla="*/ 6163 w 21511"/>
                <a:gd name="connsiteY18" fmla="*/ 287 h 21600"/>
                <a:gd name="connsiteX19" fmla="*/ 6109 w 21511"/>
                <a:gd name="connsiteY19" fmla="*/ 288 h 21600"/>
                <a:gd name="connsiteX20" fmla="*/ 6046 w 21511"/>
                <a:gd name="connsiteY20" fmla="*/ 287 h 21600"/>
                <a:gd name="connsiteX21" fmla="*/ 2195 w 21511"/>
                <a:gd name="connsiteY21" fmla="*/ 1963 h 21600"/>
                <a:gd name="connsiteX22" fmla="*/ 1778 w 21511"/>
                <a:gd name="connsiteY22" fmla="*/ 1919 h 21600"/>
                <a:gd name="connsiteX23" fmla="*/ 1767 w 21511"/>
                <a:gd name="connsiteY23" fmla="*/ 1930 h 21600"/>
                <a:gd name="connsiteX24" fmla="*/ 1661 w 21511"/>
                <a:gd name="connsiteY24" fmla="*/ 1919 h 21600"/>
                <a:gd name="connsiteX25" fmla="*/ 531 w 21511"/>
                <a:gd name="connsiteY25" fmla="*/ 2743 h 21600"/>
                <a:gd name="connsiteX26" fmla="*/ 326 w 21511"/>
                <a:gd name="connsiteY26" fmla="*/ 3171 h 21600"/>
                <a:gd name="connsiteX27" fmla="*/ 256 w 21511"/>
                <a:gd name="connsiteY27" fmla="*/ 3927 h 21600"/>
                <a:gd name="connsiteX28" fmla="*/ 73 w 21511"/>
                <a:gd name="connsiteY28" fmla="*/ 4698 h 21600"/>
                <a:gd name="connsiteX29" fmla="*/ 527 w 21511"/>
                <a:gd name="connsiteY29" fmla="*/ 6170 h 21600"/>
                <a:gd name="connsiteX30" fmla="*/ 538 w 21511"/>
                <a:gd name="connsiteY30" fmla="*/ 6054 h 21600"/>
                <a:gd name="connsiteX31" fmla="*/ 644 w 21511"/>
                <a:gd name="connsiteY31" fmla="*/ 6170 h 21600"/>
                <a:gd name="connsiteX32" fmla="*/ 820 w 21511"/>
                <a:gd name="connsiteY32" fmla="*/ 5789 h 21600"/>
                <a:gd name="connsiteX33" fmla="*/ 1160 w 21511"/>
                <a:gd name="connsiteY33" fmla="*/ 5706 h 21600"/>
                <a:gd name="connsiteX34" fmla="*/ 1851 w 21511"/>
                <a:gd name="connsiteY34" fmla="*/ 6133 h 21600"/>
                <a:gd name="connsiteX35" fmla="*/ 1763 w 21511"/>
                <a:gd name="connsiteY35" fmla="*/ 6665 h 21600"/>
                <a:gd name="connsiteX36" fmla="*/ 2824 w 21511"/>
                <a:gd name="connsiteY36" fmla="*/ 9781 h 21600"/>
                <a:gd name="connsiteX37" fmla="*/ 1441 w 21511"/>
                <a:gd name="connsiteY37" fmla="*/ 13096 h 21600"/>
                <a:gd name="connsiteX38" fmla="*/ 1690 w 21511"/>
                <a:gd name="connsiteY38" fmla="*/ 13896 h 21600"/>
                <a:gd name="connsiteX39" fmla="*/ 2725 w 21511"/>
                <a:gd name="connsiteY39" fmla="*/ 14313 h 21600"/>
                <a:gd name="connsiteX40" fmla="*/ 2802 w 21511"/>
                <a:gd name="connsiteY40" fmla="*/ 15028 h 21600"/>
                <a:gd name="connsiteX41" fmla="*/ 2652 w 21511"/>
                <a:gd name="connsiteY41" fmla="*/ 15740 h 21600"/>
                <a:gd name="connsiteX42" fmla="*/ 1675 w 21511"/>
                <a:gd name="connsiteY42" fmla="*/ 18065 h 21600"/>
                <a:gd name="connsiteX43" fmla="*/ 1412 w 21511"/>
                <a:gd name="connsiteY43" fmla="*/ 20435 h 21600"/>
                <a:gd name="connsiteX44" fmla="*/ 2469 w 21511"/>
                <a:gd name="connsiteY44" fmla="*/ 21600 h 21600"/>
                <a:gd name="connsiteX45" fmla="*/ 2370 w 21511"/>
                <a:gd name="connsiteY45" fmla="*/ 21438 h 21600"/>
                <a:gd name="connsiteX46" fmla="*/ 2586 w 21511"/>
                <a:gd name="connsiteY46" fmla="*/ 21600 h 21600"/>
                <a:gd name="connsiteX47" fmla="*/ 2795 w 21511"/>
                <a:gd name="connsiteY47" fmla="*/ 17242 h 21600"/>
                <a:gd name="connsiteX48" fmla="*/ 2667 w 21511"/>
                <a:gd name="connsiteY48" fmla="*/ 17332 h 21600"/>
                <a:gd name="connsiteX49" fmla="*/ 2678 w 21511"/>
                <a:gd name="connsiteY49" fmla="*/ 17242 h 21600"/>
                <a:gd name="connsiteX50" fmla="*/ 2396 w 21511"/>
                <a:gd name="connsiteY50" fmla="*/ 17459 h 21600"/>
                <a:gd name="connsiteX51" fmla="*/ 4089 w 21511"/>
                <a:gd name="connsiteY51" fmla="*/ 15582 h 21600"/>
                <a:gd name="connsiteX52" fmla="*/ 4382 w 21511"/>
                <a:gd name="connsiteY52" fmla="*/ 14861 h 21600"/>
                <a:gd name="connsiteX53" fmla="*/ 4528 w 21511"/>
                <a:gd name="connsiteY53" fmla="*/ 14151 h 21600"/>
                <a:gd name="connsiteX54" fmla="*/ 4558 w 21511"/>
                <a:gd name="connsiteY54" fmla="*/ 13416 h 21600"/>
                <a:gd name="connsiteX55" fmla="*/ 4441 w 21511"/>
                <a:gd name="connsiteY55" fmla="*/ 11161 h 21600"/>
                <a:gd name="connsiteX56" fmla="*/ 4324 w 21511"/>
                <a:gd name="connsiteY56" fmla="*/ 11172 h 21600"/>
                <a:gd name="connsiteX57" fmla="*/ 4324 w 21511"/>
                <a:gd name="connsiteY57" fmla="*/ 11161 h 21600"/>
                <a:gd name="connsiteX58" fmla="*/ 3413 w 21511"/>
                <a:gd name="connsiteY58" fmla="*/ 11264 h 21600"/>
                <a:gd name="connsiteX59" fmla="*/ 2381 w 21511"/>
                <a:gd name="connsiteY59" fmla="*/ 13400 h 21600"/>
                <a:gd name="connsiteX60" fmla="*/ 3822 w 21511"/>
                <a:gd name="connsiteY60" fmla="*/ 10122 h 21600"/>
                <a:gd name="connsiteX61" fmla="*/ 4883 w 21511"/>
                <a:gd name="connsiteY61" fmla="*/ 6361 h 21600"/>
                <a:gd name="connsiteX62" fmla="*/ 5260 w 21511"/>
                <a:gd name="connsiteY62" fmla="*/ 3541 h 21600"/>
                <a:gd name="connsiteX63" fmla="*/ 5728 w 21511"/>
                <a:gd name="connsiteY63" fmla="*/ 2828 h 21600"/>
                <a:gd name="connsiteX64" fmla="*/ 6643 w 21511"/>
                <a:gd name="connsiteY64" fmla="*/ 2256 h 21600"/>
                <a:gd name="connsiteX65" fmla="*/ 6683 w 21511"/>
                <a:gd name="connsiteY65" fmla="*/ 2404 h 21600"/>
                <a:gd name="connsiteX66" fmla="*/ 6694 w 21511"/>
                <a:gd name="connsiteY66" fmla="*/ 2773 h 21600"/>
                <a:gd name="connsiteX67" fmla="*/ 6738 w 21511"/>
                <a:gd name="connsiteY67" fmla="*/ 4120 h 21600"/>
                <a:gd name="connsiteX68" fmla="*/ 6825 w 21511"/>
                <a:gd name="connsiteY68" fmla="*/ 4517 h 21600"/>
                <a:gd name="connsiteX69" fmla="*/ 7052 w 21511"/>
                <a:gd name="connsiteY69" fmla="*/ 4838 h 21600"/>
                <a:gd name="connsiteX70" fmla="*/ 7861 w 21511"/>
                <a:gd name="connsiteY70" fmla="*/ 5034 h 21600"/>
                <a:gd name="connsiteX71" fmla="*/ 8340 w 21511"/>
                <a:gd name="connsiteY71" fmla="*/ 4997 h 21600"/>
                <a:gd name="connsiteX72" fmla="*/ 11127 w 21511"/>
                <a:gd name="connsiteY72" fmla="*/ 2982 h 21600"/>
                <a:gd name="connsiteX73" fmla="*/ 11950 w 21511"/>
                <a:gd name="connsiteY73" fmla="*/ 3114 h 21600"/>
                <a:gd name="connsiteX74" fmla="*/ 12696 w 21511"/>
                <a:gd name="connsiteY74" fmla="*/ 2966 h 21600"/>
                <a:gd name="connsiteX75" fmla="*/ 13153 w 21511"/>
                <a:gd name="connsiteY75" fmla="*/ 3966 h 21600"/>
                <a:gd name="connsiteX76" fmla="*/ 13241 w 21511"/>
                <a:gd name="connsiteY76" fmla="*/ 3928 h 21600"/>
                <a:gd name="connsiteX77" fmla="*/ 13270 w 21511"/>
                <a:gd name="connsiteY77" fmla="*/ 3966 h 21600"/>
                <a:gd name="connsiteX78" fmla="*/ 14353 w 21511"/>
                <a:gd name="connsiteY78" fmla="*/ 3443 h 21600"/>
                <a:gd name="connsiteX79" fmla="*/ 15125 w 21511"/>
                <a:gd name="connsiteY79" fmla="*/ 2294 h 21600"/>
                <a:gd name="connsiteX80" fmla="*/ 14327 w 21511"/>
                <a:gd name="connsiteY80" fmla="*/ 2080 h 21600"/>
                <a:gd name="connsiteX81" fmla="*/ 15443 w 21511"/>
                <a:gd name="connsiteY81" fmla="*/ 2046 h 21600"/>
                <a:gd name="connsiteX82" fmla="*/ 17443 w 21511"/>
                <a:gd name="connsiteY82" fmla="*/ 1356 h 21600"/>
                <a:gd name="connsiteX83" fmla="*/ 19312 w 21511"/>
                <a:gd name="connsiteY83" fmla="*/ 960 h 21600"/>
                <a:gd name="connsiteX84" fmla="*/ 20253 w 21511"/>
                <a:gd name="connsiteY84" fmla="*/ 241 h 21600"/>
                <a:gd name="connsiteX85" fmla="*/ 21511 w 21511"/>
                <a:gd name="connsiteY85" fmla="*/ 0 h 21600"/>
                <a:gd name="connsiteX86" fmla="*/ 21394 w 21511"/>
                <a:gd name="connsiteY86" fmla="*/ 0 h 21600"/>
                <a:gd name="connsiteX87" fmla="*/ 14880 w 21511"/>
                <a:gd name="connsiteY87" fmla="*/ 0 h 21600"/>
                <a:gd name="connsiteX88" fmla="*/ 14763 w 21511"/>
                <a:gd name="connsiteY88" fmla="*/ 0 h 21600"/>
                <a:gd name="connsiteX0" fmla="*/ 14763 w 21511"/>
                <a:gd name="connsiteY0" fmla="*/ 0 h 21600"/>
                <a:gd name="connsiteX1" fmla="*/ 13493 w 21511"/>
                <a:gd name="connsiteY1" fmla="*/ 288 h 21600"/>
                <a:gd name="connsiteX2" fmla="*/ 10882 w 21511"/>
                <a:gd name="connsiteY2" fmla="*/ 225 h 21600"/>
                <a:gd name="connsiteX3" fmla="*/ 10816 w 21511"/>
                <a:gd name="connsiteY3" fmla="*/ 227 h 21600"/>
                <a:gd name="connsiteX4" fmla="*/ 10765 w 21511"/>
                <a:gd name="connsiteY4" fmla="*/ 225 h 21600"/>
                <a:gd name="connsiteX5" fmla="*/ 9645 w 21511"/>
                <a:gd name="connsiteY5" fmla="*/ 271 h 21600"/>
                <a:gd name="connsiteX6" fmla="*/ 10465 w 21511"/>
                <a:gd name="connsiteY6" fmla="*/ 520 h 21600"/>
                <a:gd name="connsiteX7" fmla="*/ 10465 w 21511"/>
                <a:gd name="connsiteY7" fmla="*/ 534 h 21600"/>
                <a:gd name="connsiteX8" fmla="*/ 10095 w 21511"/>
                <a:gd name="connsiteY8" fmla="*/ 940 h 21600"/>
                <a:gd name="connsiteX9" fmla="*/ 10282 w 21511"/>
                <a:gd name="connsiteY9" fmla="*/ 1113 h 21600"/>
                <a:gd name="connsiteX10" fmla="*/ 9719 w 21511"/>
                <a:gd name="connsiteY10" fmla="*/ 1233 h 21600"/>
                <a:gd name="connsiteX11" fmla="*/ 8665 w 21511"/>
                <a:gd name="connsiteY11" fmla="*/ 872 h 21600"/>
                <a:gd name="connsiteX12" fmla="*/ 8614 w 21511"/>
                <a:gd name="connsiteY12" fmla="*/ 893 h 21600"/>
                <a:gd name="connsiteX13" fmla="*/ 8548 w 21511"/>
                <a:gd name="connsiteY13" fmla="*/ 872 h 21600"/>
                <a:gd name="connsiteX14" fmla="*/ 7528 w 21511"/>
                <a:gd name="connsiteY14" fmla="*/ 1190 h 21600"/>
                <a:gd name="connsiteX15" fmla="*/ 7561 w 21511"/>
                <a:gd name="connsiteY15" fmla="*/ 1053 h 21600"/>
                <a:gd name="connsiteX16" fmla="*/ 7129 w 21511"/>
                <a:gd name="connsiteY16" fmla="*/ 458 h 21600"/>
                <a:gd name="connsiteX17" fmla="*/ 7140 w 21511"/>
                <a:gd name="connsiteY17" fmla="*/ 337 h 21600"/>
                <a:gd name="connsiteX18" fmla="*/ 6163 w 21511"/>
                <a:gd name="connsiteY18" fmla="*/ 287 h 21600"/>
                <a:gd name="connsiteX19" fmla="*/ 6109 w 21511"/>
                <a:gd name="connsiteY19" fmla="*/ 288 h 21600"/>
                <a:gd name="connsiteX20" fmla="*/ 6046 w 21511"/>
                <a:gd name="connsiteY20" fmla="*/ 287 h 21600"/>
                <a:gd name="connsiteX21" fmla="*/ 2195 w 21511"/>
                <a:gd name="connsiteY21" fmla="*/ 1963 h 21600"/>
                <a:gd name="connsiteX22" fmla="*/ 1778 w 21511"/>
                <a:gd name="connsiteY22" fmla="*/ 1919 h 21600"/>
                <a:gd name="connsiteX23" fmla="*/ 1767 w 21511"/>
                <a:gd name="connsiteY23" fmla="*/ 1930 h 21600"/>
                <a:gd name="connsiteX24" fmla="*/ 1661 w 21511"/>
                <a:gd name="connsiteY24" fmla="*/ 1919 h 21600"/>
                <a:gd name="connsiteX25" fmla="*/ 531 w 21511"/>
                <a:gd name="connsiteY25" fmla="*/ 2743 h 21600"/>
                <a:gd name="connsiteX26" fmla="*/ 326 w 21511"/>
                <a:gd name="connsiteY26" fmla="*/ 3171 h 21600"/>
                <a:gd name="connsiteX27" fmla="*/ 256 w 21511"/>
                <a:gd name="connsiteY27" fmla="*/ 3927 h 21600"/>
                <a:gd name="connsiteX28" fmla="*/ 73 w 21511"/>
                <a:gd name="connsiteY28" fmla="*/ 4698 h 21600"/>
                <a:gd name="connsiteX29" fmla="*/ 527 w 21511"/>
                <a:gd name="connsiteY29" fmla="*/ 6170 h 21600"/>
                <a:gd name="connsiteX30" fmla="*/ 538 w 21511"/>
                <a:gd name="connsiteY30" fmla="*/ 6054 h 21600"/>
                <a:gd name="connsiteX31" fmla="*/ 644 w 21511"/>
                <a:gd name="connsiteY31" fmla="*/ 6170 h 21600"/>
                <a:gd name="connsiteX32" fmla="*/ 820 w 21511"/>
                <a:gd name="connsiteY32" fmla="*/ 5789 h 21600"/>
                <a:gd name="connsiteX33" fmla="*/ 1160 w 21511"/>
                <a:gd name="connsiteY33" fmla="*/ 5706 h 21600"/>
                <a:gd name="connsiteX34" fmla="*/ 1851 w 21511"/>
                <a:gd name="connsiteY34" fmla="*/ 6133 h 21600"/>
                <a:gd name="connsiteX35" fmla="*/ 1763 w 21511"/>
                <a:gd name="connsiteY35" fmla="*/ 6665 h 21600"/>
                <a:gd name="connsiteX36" fmla="*/ 2824 w 21511"/>
                <a:gd name="connsiteY36" fmla="*/ 9781 h 21600"/>
                <a:gd name="connsiteX37" fmla="*/ 1441 w 21511"/>
                <a:gd name="connsiteY37" fmla="*/ 13096 h 21600"/>
                <a:gd name="connsiteX38" fmla="*/ 1690 w 21511"/>
                <a:gd name="connsiteY38" fmla="*/ 13896 h 21600"/>
                <a:gd name="connsiteX39" fmla="*/ 2725 w 21511"/>
                <a:gd name="connsiteY39" fmla="*/ 14313 h 21600"/>
                <a:gd name="connsiteX40" fmla="*/ 2802 w 21511"/>
                <a:gd name="connsiteY40" fmla="*/ 15028 h 21600"/>
                <a:gd name="connsiteX41" fmla="*/ 2652 w 21511"/>
                <a:gd name="connsiteY41" fmla="*/ 15740 h 21600"/>
                <a:gd name="connsiteX42" fmla="*/ 1675 w 21511"/>
                <a:gd name="connsiteY42" fmla="*/ 18065 h 21600"/>
                <a:gd name="connsiteX43" fmla="*/ 1412 w 21511"/>
                <a:gd name="connsiteY43" fmla="*/ 20435 h 21600"/>
                <a:gd name="connsiteX44" fmla="*/ 2469 w 21511"/>
                <a:gd name="connsiteY44" fmla="*/ 21600 h 21600"/>
                <a:gd name="connsiteX45" fmla="*/ 2370 w 21511"/>
                <a:gd name="connsiteY45" fmla="*/ 21438 h 21600"/>
                <a:gd name="connsiteX46" fmla="*/ 2586 w 21511"/>
                <a:gd name="connsiteY46" fmla="*/ 21600 h 21600"/>
                <a:gd name="connsiteX47" fmla="*/ 2795 w 21511"/>
                <a:gd name="connsiteY47" fmla="*/ 17242 h 21600"/>
                <a:gd name="connsiteX48" fmla="*/ 2667 w 21511"/>
                <a:gd name="connsiteY48" fmla="*/ 17332 h 21600"/>
                <a:gd name="connsiteX49" fmla="*/ 2678 w 21511"/>
                <a:gd name="connsiteY49" fmla="*/ 17242 h 21600"/>
                <a:gd name="connsiteX50" fmla="*/ 2396 w 21511"/>
                <a:gd name="connsiteY50" fmla="*/ 17459 h 21600"/>
                <a:gd name="connsiteX51" fmla="*/ 4089 w 21511"/>
                <a:gd name="connsiteY51" fmla="*/ 15582 h 21600"/>
                <a:gd name="connsiteX52" fmla="*/ 4382 w 21511"/>
                <a:gd name="connsiteY52" fmla="*/ 14861 h 21600"/>
                <a:gd name="connsiteX53" fmla="*/ 4528 w 21511"/>
                <a:gd name="connsiteY53" fmla="*/ 14151 h 21600"/>
                <a:gd name="connsiteX54" fmla="*/ 4558 w 21511"/>
                <a:gd name="connsiteY54" fmla="*/ 13416 h 21600"/>
                <a:gd name="connsiteX55" fmla="*/ 4441 w 21511"/>
                <a:gd name="connsiteY55" fmla="*/ 11161 h 21600"/>
                <a:gd name="connsiteX56" fmla="*/ 4324 w 21511"/>
                <a:gd name="connsiteY56" fmla="*/ 11172 h 21600"/>
                <a:gd name="connsiteX57" fmla="*/ 4324 w 21511"/>
                <a:gd name="connsiteY57" fmla="*/ 11161 h 21600"/>
                <a:gd name="connsiteX58" fmla="*/ 3413 w 21511"/>
                <a:gd name="connsiteY58" fmla="*/ 11264 h 21600"/>
                <a:gd name="connsiteX59" fmla="*/ 2381 w 21511"/>
                <a:gd name="connsiteY59" fmla="*/ 13400 h 21600"/>
                <a:gd name="connsiteX60" fmla="*/ 3822 w 21511"/>
                <a:gd name="connsiteY60" fmla="*/ 10122 h 21600"/>
                <a:gd name="connsiteX61" fmla="*/ 4883 w 21511"/>
                <a:gd name="connsiteY61" fmla="*/ 6361 h 21600"/>
                <a:gd name="connsiteX62" fmla="*/ 5260 w 21511"/>
                <a:gd name="connsiteY62" fmla="*/ 3541 h 21600"/>
                <a:gd name="connsiteX63" fmla="*/ 5728 w 21511"/>
                <a:gd name="connsiteY63" fmla="*/ 2828 h 21600"/>
                <a:gd name="connsiteX64" fmla="*/ 6643 w 21511"/>
                <a:gd name="connsiteY64" fmla="*/ 2256 h 21600"/>
                <a:gd name="connsiteX65" fmla="*/ 6683 w 21511"/>
                <a:gd name="connsiteY65" fmla="*/ 2404 h 21600"/>
                <a:gd name="connsiteX66" fmla="*/ 6694 w 21511"/>
                <a:gd name="connsiteY66" fmla="*/ 2773 h 21600"/>
                <a:gd name="connsiteX67" fmla="*/ 6738 w 21511"/>
                <a:gd name="connsiteY67" fmla="*/ 4120 h 21600"/>
                <a:gd name="connsiteX68" fmla="*/ 6825 w 21511"/>
                <a:gd name="connsiteY68" fmla="*/ 4517 h 21600"/>
                <a:gd name="connsiteX69" fmla="*/ 7052 w 21511"/>
                <a:gd name="connsiteY69" fmla="*/ 4838 h 21600"/>
                <a:gd name="connsiteX70" fmla="*/ 7861 w 21511"/>
                <a:gd name="connsiteY70" fmla="*/ 5034 h 21600"/>
                <a:gd name="connsiteX71" fmla="*/ 8340 w 21511"/>
                <a:gd name="connsiteY71" fmla="*/ 4997 h 21600"/>
                <a:gd name="connsiteX72" fmla="*/ 11127 w 21511"/>
                <a:gd name="connsiteY72" fmla="*/ 2982 h 21600"/>
                <a:gd name="connsiteX73" fmla="*/ 11950 w 21511"/>
                <a:gd name="connsiteY73" fmla="*/ 3114 h 21600"/>
                <a:gd name="connsiteX74" fmla="*/ 12696 w 21511"/>
                <a:gd name="connsiteY74" fmla="*/ 2966 h 21600"/>
                <a:gd name="connsiteX75" fmla="*/ 13153 w 21511"/>
                <a:gd name="connsiteY75" fmla="*/ 3966 h 21600"/>
                <a:gd name="connsiteX76" fmla="*/ 13241 w 21511"/>
                <a:gd name="connsiteY76" fmla="*/ 3928 h 21600"/>
                <a:gd name="connsiteX77" fmla="*/ 13270 w 21511"/>
                <a:gd name="connsiteY77" fmla="*/ 3966 h 21600"/>
                <a:gd name="connsiteX78" fmla="*/ 14353 w 21511"/>
                <a:gd name="connsiteY78" fmla="*/ 3443 h 21600"/>
                <a:gd name="connsiteX79" fmla="*/ 15125 w 21511"/>
                <a:gd name="connsiteY79" fmla="*/ 2294 h 21600"/>
                <a:gd name="connsiteX80" fmla="*/ 15383 w 21511"/>
                <a:gd name="connsiteY80" fmla="*/ 2206 h 21600"/>
                <a:gd name="connsiteX81" fmla="*/ 14327 w 21511"/>
                <a:gd name="connsiteY81" fmla="*/ 2080 h 21600"/>
                <a:gd name="connsiteX82" fmla="*/ 15443 w 21511"/>
                <a:gd name="connsiteY82" fmla="*/ 2046 h 21600"/>
                <a:gd name="connsiteX83" fmla="*/ 17443 w 21511"/>
                <a:gd name="connsiteY83" fmla="*/ 1356 h 21600"/>
                <a:gd name="connsiteX84" fmla="*/ 19312 w 21511"/>
                <a:gd name="connsiteY84" fmla="*/ 960 h 21600"/>
                <a:gd name="connsiteX85" fmla="*/ 20253 w 21511"/>
                <a:gd name="connsiteY85" fmla="*/ 241 h 21600"/>
                <a:gd name="connsiteX86" fmla="*/ 21511 w 21511"/>
                <a:gd name="connsiteY86" fmla="*/ 0 h 21600"/>
                <a:gd name="connsiteX87" fmla="*/ 21394 w 21511"/>
                <a:gd name="connsiteY87" fmla="*/ 0 h 21600"/>
                <a:gd name="connsiteX88" fmla="*/ 14880 w 21511"/>
                <a:gd name="connsiteY88" fmla="*/ 0 h 21600"/>
                <a:gd name="connsiteX89" fmla="*/ 14763 w 21511"/>
                <a:gd name="connsiteY89" fmla="*/ 0 h 21600"/>
                <a:gd name="connsiteX0" fmla="*/ 14763 w 21511"/>
                <a:gd name="connsiteY0" fmla="*/ 0 h 21600"/>
                <a:gd name="connsiteX1" fmla="*/ 13493 w 21511"/>
                <a:gd name="connsiteY1" fmla="*/ 288 h 21600"/>
                <a:gd name="connsiteX2" fmla="*/ 10882 w 21511"/>
                <a:gd name="connsiteY2" fmla="*/ 225 h 21600"/>
                <a:gd name="connsiteX3" fmla="*/ 10816 w 21511"/>
                <a:gd name="connsiteY3" fmla="*/ 227 h 21600"/>
                <a:gd name="connsiteX4" fmla="*/ 10765 w 21511"/>
                <a:gd name="connsiteY4" fmla="*/ 225 h 21600"/>
                <a:gd name="connsiteX5" fmla="*/ 9645 w 21511"/>
                <a:gd name="connsiteY5" fmla="*/ 271 h 21600"/>
                <a:gd name="connsiteX6" fmla="*/ 10465 w 21511"/>
                <a:gd name="connsiteY6" fmla="*/ 520 h 21600"/>
                <a:gd name="connsiteX7" fmla="*/ 10465 w 21511"/>
                <a:gd name="connsiteY7" fmla="*/ 534 h 21600"/>
                <a:gd name="connsiteX8" fmla="*/ 10095 w 21511"/>
                <a:gd name="connsiteY8" fmla="*/ 940 h 21600"/>
                <a:gd name="connsiteX9" fmla="*/ 10282 w 21511"/>
                <a:gd name="connsiteY9" fmla="*/ 1113 h 21600"/>
                <a:gd name="connsiteX10" fmla="*/ 9719 w 21511"/>
                <a:gd name="connsiteY10" fmla="*/ 1233 h 21600"/>
                <a:gd name="connsiteX11" fmla="*/ 8665 w 21511"/>
                <a:gd name="connsiteY11" fmla="*/ 872 h 21600"/>
                <a:gd name="connsiteX12" fmla="*/ 8614 w 21511"/>
                <a:gd name="connsiteY12" fmla="*/ 893 h 21600"/>
                <a:gd name="connsiteX13" fmla="*/ 8548 w 21511"/>
                <a:gd name="connsiteY13" fmla="*/ 872 h 21600"/>
                <a:gd name="connsiteX14" fmla="*/ 7528 w 21511"/>
                <a:gd name="connsiteY14" fmla="*/ 1190 h 21600"/>
                <a:gd name="connsiteX15" fmla="*/ 7561 w 21511"/>
                <a:gd name="connsiteY15" fmla="*/ 1053 h 21600"/>
                <a:gd name="connsiteX16" fmla="*/ 7129 w 21511"/>
                <a:gd name="connsiteY16" fmla="*/ 458 h 21600"/>
                <a:gd name="connsiteX17" fmla="*/ 7140 w 21511"/>
                <a:gd name="connsiteY17" fmla="*/ 337 h 21600"/>
                <a:gd name="connsiteX18" fmla="*/ 6163 w 21511"/>
                <a:gd name="connsiteY18" fmla="*/ 287 h 21600"/>
                <a:gd name="connsiteX19" fmla="*/ 6109 w 21511"/>
                <a:gd name="connsiteY19" fmla="*/ 288 h 21600"/>
                <a:gd name="connsiteX20" fmla="*/ 6046 w 21511"/>
                <a:gd name="connsiteY20" fmla="*/ 287 h 21600"/>
                <a:gd name="connsiteX21" fmla="*/ 2195 w 21511"/>
                <a:gd name="connsiteY21" fmla="*/ 1963 h 21600"/>
                <a:gd name="connsiteX22" fmla="*/ 1778 w 21511"/>
                <a:gd name="connsiteY22" fmla="*/ 1919 h 21600"/>
                <a:gd name="connsiteX23" fmla="*/ 1767 w 21511"/>
                <a:gd name="connsiteY23" fmla="*/ 1930 h 21600"/>
                <a:gd name="connsiteX24" fmla="*/ 1661 w 21511"/>
                <a:gd name="connsiteY24" fmla="*/ 1919 h 21600"/>
                <a:gd name="connsiteX25" fmla="*/ 531 w 21511"/>
                <a:gd name="connsiteY25" fmla="*/ 2743 h 21600"/>
                <a:gd name="connsiteX26" fmla="*/ 326 w 21511"/>
                <a:gd name="connsiteY26" fmla="*/ 3171 h 21600"/>
                <a:gd name="connsiteX27" fmla="*/ 256 w 21511"/>
                <a:gd name="connsiteY27" fmla="*/ 3927 h 21600"/>
                <a:gd name="connsiteX28" fmla="*/ 73 w 21511"/>
                <a:gd name="connsiteY28" fmla="*/ 4698 h 21600"/>
                <a:gd name="connsiteX29" fmla="*/ 527 w 21511"/>
                <a:gd name="connsiteY29" fmla="*/ 6170 h 21600"/>
                <a:gd name="connsiteX30" fmla="*/ 538 w 21511"/>
                <a:gd name="connsiteY30" fmla="*/ 6054 h 21600"/>
                <a:gd name="connsiteX31" fmla="*/ 644 w 21511"/>
                <a:gd name="connsiteY31" fmla="*/ 6170 h 21600"/>
                <a:gd name="connsiteX32" fmla="*/ 820 w 21511"/>
                <a:gd name="connsiteY32" fmla="*/ 5789 h 21600"/>
                <a:gd name="connsiteX33" fmla="*/ 1160 w 21511"/>
                <a:gd name="connsiteY33" fmla="*/ 5706 h 21600"/>
                <a:gd name="connsiteX34" fmla="*/ 1851 w 21511"/>
                <a:gd name="connsiteY34" fmla="*/ 6133 h 21600"/>
                <a:gd name="connsiteX35" fmla="*/ 1763 w 21511"/>
                <a:gd name="connsiteY35" fmla="*/ 6665 h 21600"/>
                <a:gd name="connsiteX36" fmla="*/ 2824 w 21511"/>
                <a:gd name="connsiteY36" fmla="*/ 9781 h 21600"/>
                <a:gd name="connsiteX37" fmla="*/ 1441 w 21511"/>
                <a:gd name="connsiteY37" fmla="*/ 13096 h 21600"/>
                <a:gd name="connsiteX38" fmla="*/ 1690 w 21511"/>
                <a:gd name="connsiteY38" fmla="*/ 13896 h 21600"/>
                <a:gd name="connsiteX39" fmla="*/ 2725 w 21511"/>
                <a:gd name="connsiteY39" fmla="*/ 14313 h 21600"/>
                <a:gd name="connsiteX40" fmla="*/ 2802 w 21511"/>
                <a:gd name="connsiteY40" fmla="*/ 15028 h 21600"/>
                <a:gd name="connsiteX41" fmla="*/ 2652 w 21511"/>
                <a:gd name="connsiteY41" fmla="*/ 15740 h 21600"/>
                <a:gd name="connsiteX42" fmla="*/ 1675 w 21511"/>
                <a:gd name="connsiteY42" fmla="*/ 18065 h 21600"/>
                <a:gd name="connsiteX43" fmla="*/ 1412 w 21511"/>
                <a:gd name="connsiteY43" fmla="*/ 20435 h 21600"/>
                <a:gd name="connsiteX44" fmla="*/ 2469 w 21511"/>
                <a:gd name="connsiteY44" fmla="*/ 21600 h 21600"/>
                <a:gd name="connsiteX45" fmla="*/ 2370 w 21511"/>
                <a:gd name="connsiteY45" fmla="*/ 21438 h 21600"/>
                <a:gd name="connsiteX46" fmla="*/ 2586 w 21511"/>
                <a:gd name="connsiteY46" fmla="*/ 21600 h 21600"/>
                <a:gd name="connsiteX47" fmla="*/ 2795 w 21511"/>
                <a:gd name="connsiteY47" fmla="*/ 17242 h 21600"/>
                <a:gd name="connsiteX48" fmla="*/ 2667 w 21511"/>
                <a:gd name="connsiteY48" fmla="*/ 17332 h 21600"/>
                <a:gd name="connsiteX49" fmla="*/ 2678 w 21511"/>
                <a:gd name="connsiteY49" fmla="*/ 17242 h 21600"/>
                <a:gd name="connsiteX50" fmla="*/ 2396 w 21511"/>
                <a:gd name="connsiteY50" fmla="*/ 17459 h 21600"/>
                <a:gd name="connsiteX51" fmla="*/ 4089 w 21511"/>
                <a:gd name="connsiteY51" fmla="*/ 15582 h 21600"/>
                <a:gd name="connsiteX52" fmla="*/ 4382 w 21511"/>
                <a:gd name="connsiteY52" fmla="*/ 14861 h 21600"/>
                <a:gd name="connsiteX53" fmla="*/ 4528 w 21511"/>
                <a:gd name="connsiteY53" fmla="*/ 14151 h 21600"/>
                <a:gd name="connsiteX54" fmla="*/ 4558 w 21511"/>
                <a:gd name="connsiteY54" fmla="*/ 13416 h 21600"/>
                <a:gd name="connsiteX55" fmla="*/ 4441 w 21511"/>
                <a:gd name="connsiteY55" fmla="*/ 11161 h 21600"/>
                <a:gd name="connsiteX56" fmla="*/ 4324 w 21511"/>
                <a:gd name="connsiteY56" fmla="*/ 11172 h 21600"/>
                <a:gd name="connsiteX57" fmla="*/ 4324 w 21511"/>
                <a:gd name="connsiteY57" fmla="*/ 11161 h 21600"/>
                <a:gd name="connsiteX58" fmla="*/ 3413 w 21511"/>
                <a:gd name="connsiteY58" fmla="*/ 11264 h 21600"/>
                <a:gd name="connsiteX59" fmla="*/ 2381 w 21511"/>
                <a:gd name="connsiteY59" fmla="*/ 13400 h 21600"/>
                <a:gd name="connsiteX60" fmla="*/ 3822 w 21511"/>
                <a:gd name="connsiteY60" fmla="*/ 10122 h 21600"/>
                <a:gd name="connsiteX61" fmla="*/ 4883 w 21511"/>
                <a:gd name="connsiteY61" fmla="*/ 6361 h 21600"/>
                <a:gd name="connsiteX62" fmla="*/ 5260 w 21511"/>
                <a:gd name="connsiteY62" fmla="*/ 3541 h 21600"/>
                <a:gd name="connsiteX63" fmla="*/ 5728 w 21511"/>
                <a:gd name="connsiteY63" fmla="*/ 2828 h 21600"/>
                <a:gd name="connsiteX64" fmla="*/ 6643 w 21511"/>
                <a:gd name="connsiteY64" fmla="*/ 2256 h 21600"/>
                <a:gd name="connsiteX65" fmla="*/ 6683 w 21511"/>
                <a:gd name="connsiteY65" fmla="*/ 2404 h 21600"/>
                <a:gd name="connsiteX66" fmla="*/ 6694 w 21511"/>
                <a:gd name="connsiteY66" fmla="*/ 2773 h 21600"/>
                <a:gd name="connsiteX67" fmla="*/ 6738 w 21511"/>
                <a:gd name="connsiteY67" fmla="*/ 4120 h 21600"/>
                <a:gd name="connsiteX68" fmla="*/ 6825 w 21511"/>
                <a:gd name="connsiteY68" fmla="*/ 4517 h 21600"/>
                <a:gd name="connsiteX69" fmla="*/ 7052 w 21511"/>
                <a:gd name="connsiteY69" fmla="*/ 4838 h 21600"/>
                <a:gd name="connsiteX70" fmla="*/ 7861 w 21511"/>
                <a:gd name="connsiteY70" fmla="*/ 5034 h 21600"/>
                <a:gd name="connsiteX71" fmla="*/ 8340 w 21511"/>
                <a:gd name="connsiteY71" fmla="*/ 4997 h 21600"/>
                <a:gd name="connsiteX72" fmla="*/ 11127 w 21511"/>
                <a:gd name="connsiteY72" fmla="*/ 2982 h 21600"/>
                <a:gd name="connsiteX73" fmla="*/ 11950 w 21511"/>
                <a:gd name="connsiteY73" fmla="*/ 3114 h 21600"/>
                <a:gd name="connsiteX74" fmla="*/ 12696 w 21511"/>
                <a:gd name="connsiteY74" fmla="*/ 2966 h 21600"/>
                <a:gd name="connsiteX75" fmla="*/ 13153 w 21511"/>
                <a:gd name="connsiteY75" fmla="*/ 3966 h 21600"/>
                <a:gd name="connsiteX76" fmla="*/ 13241 w 21511"/>
                <a:gd name="connsiteY76" fmla="*/ 3928 h 21600"/>
                <a:gd name="connsiteX77" fmla="*/ 13270 w 21511"/>
                <a:gd name="connsiteY77" fmla="*/ 3966 h 21600"/>
                <a:gd name="connsiteX78" fmla="*/ 14353 w 21511"/>
                <a:gd name="connsiteY78" fmla="*/ 3443 h 21600"/>
                <a:gd name="connsiteX79" fmla="*/ 15125 w 21511"/>
                <a:gd name="connsiteY79" fmla="*/ 2294 h 21600"/>
                <a:gd name="connsiteX80" fmla="*/ 15383 w 21511"/>
                <a:gd name="connsiteY80" fmla="*/ 2206 h 21600"/>
                <a:gd name="connsiteX81" fmla="*/ 15260 w 21511"/>
                <a:gd name="connsiteY81" fmla="*/ 2069 h 21600"/>
                <a:gd name="connsiteX82" fmla="*/ 15443 w 21511"/>
                <a:gd name="connsiteY82" fmla="*/ 2046 h 21600"/>
                <a:gd name="connsiteX83" fmla="*/ 17443 w 21511"/>
                <a:gd name="connsiteY83" fmla="*/ 1356 h 21600"/>
                <a:gd name="connsiteX84" fmla="*/ 19312 w 21511"/>
                <a:gd name="connsiteY84" fmla="*/ 960 h 21600"/>
                <a:gd name="connsiteX85" fmla="*/ 20253 w 21511"/>
                <a:gd name="connsiteY85" fmla="*/ 241 h 21600"/>
                <a:gd name="connsiteX86" fmla="*/ 21511 w 21511"/>
                <a:gd name="connsiteY86" fmla="*/ 0 h 21600"/>
                <a:gd name="connsiteX87" fmla="*/ 21394 w 21511"/>
                <a:gd name="connsiteY87" fmla="*/ 0 h 21600"/>
                <a:gd name="connsiteX88" fmla="*/ 14880 w 21511"/>
                <a:gd name="connsiteY88" fmla="*/ 0 h 21600"/>
                <a:gd name="connsiteX89" fmla="*/ 14763 w 21511"/>
                <a:gd name="connsiteY89" fmla="*/ 0 h 21600"/>
                <a:gd name="connsiteX0" fmla="*/ 14763 w 21511"/>
                <a:gd name="connsiteY0" fmla="*/ 0 h 21600"/>
                <a:gd name="connsiteX1" fmla="*/ 13493 w 21511"/>
                <a:gd name="connsiteY1" fmla="*/ 288 h 21600"/>
                <a:gd name="connsiteX2" fmla="*/ 10882 w 21511"/>
                <a:gd name="connsiteY2" fmla="*/ 225 h 21600"/>
                <a:gd name="connsiteX3" fmla="*/ 10816 w 21511"/>
                <a:gd name="connsiteY3" fmla="*/ 227 h 21600"/>
                <a:gd name="connsiteX4" fmla="*/ 10765 w 21511"/>
                <a:gd name="connsiteY4" fmla="*/ 225 h 21600"/>
                <a:gd name="connsiteX5" fmla="*/ 9645 w 21511"/>
                <a:gd name="connsiteY5" fmla="*/ 271 h 21600"/>
                <a:gd name="connsiteX6" fmla="*/ 10465 w 21511"/>
                <a:gd name="connsiteY6" fmla="*/ 520 h 21600"/>
                <a:gd name="connsiteX7" fmla="*/ 10465 w 21511"/>
                <a:gd name="connsiteY7" fmla="*/ 534 h 21600"/>
                <a:gd name="connsiteX8" fmla="*/ 10095 w 21511"/>
                <a:gd name="connsiteY8" fmla="*/ 940 h 21600"/>
                <a:gd name="connsiteX9" fmla="*/ 10282 w 21511"/>
                <a:gd name="connsiteY9" fmla="*/ 1113 h 21600"/>
                <a:gd name="connsiteX10" fmla="*/ 9719 w 21511"/>
                <a:gd name="connsiteY10" fmla="*/ 1233 h 21600"/>
                <a:gd name="connsiteX11" fmla="*/ 8665 w 21511"/>
                <a:gd name="connsiteY11" fmla="*/ 872 h 21600"/>
                <a:gd name="connsiteX12" fmla="*/ 8614 w 21511"/>
                <a:gd name="connsiteY12" fmla="*/ 893 h 21600"/>
                <a:gd name="connsiteX13" fmla="*/ 8548 w 21511"/>
                <a:gd name="connsiteY13" fmla="*/ 872 h 21600"/>
                <a:gd name="connsiteX14" fmla="*/ 7528 w 21511"/>
                <a:gd name="connsiteY14" fmla="*/ 1190 h 21600"/>
                <a:gd name="connsiteX15" fmla="*/ 7561 w 21511"/>
                <a:gd name="connsiteY15" fmla="*/ 1053 h 21600"/>
                <a:gd name="connsiteX16" fmla="*/ 7129 w 21511"/>
                <a:gd name="connsiteY16" fmla="*/ 458 h 21600"/>
                <a:gd name="connsiteX17" fmla="*/ 7140 w 21511"/>
                <a:gd name="connsiteY17" fmla="*/ 337 h 21600"/>
                <a:gd name="connsiteX18" fmla="*/ 6163 w 21511"/>
                <a:gd name="connsiteY18" fmla="*/ 287 h 21600"/>
                <a:gd name="connsiteX19" fmla="*/ 6109 w 21511"/>
                <a:gd name="connsiteY19" fmla="*/ 288 h 21600"/>
                <a:gd name="connsiteX20" fmla="*/ 6046 w 21511"/>
                <a:gd name="connsiteY20" fmla="*/ 287 h 21600"/>
                <a:gd name="connsiteX21" fmla="*/ 2195 w 21511"/>
                <a:gd name="connsiteY21" fmla="*/ 1963 h 21600"/>
                <a:gd name="connsiteX22" fmla="*/ 1778 w 21511"/>
                <a:gd name="connsiteY22" fmla="*/ 1919 h 21600"/>
                <a:gd name="connsiteX23" fmla="*/ 1767 w 21511"/>
                <a:gd name="connsiteY23" fmla="*/ 1930 h 21600"/>
                <a:gd name="connsiteX24" fmla="*/ 1661 w 21511"/>
                <a:gd name="connsiteY24" fmla="*/ 1919 h 21600"/>
                <a:gd name="connsiteX25" fmla="*/ 531 w 21511"/>
                <a:gd name="connsiteY25" fmla="*/ 2743 h 21600"/>
                <a:gd name="connsiteX26" fmla="*/ 326 w 21511"/>
                <a:gd name="connsiteY26" fmla="*/ 3171 h 21600"/>
                <a:gd name="connsiteX27" fmla="*/ 256 w 21511"/>
                <a:gd name="connsiteY27" fmla="*/ 3927 h 21600"/>
                <a:gd name="connsiteX28" fmla="*/ 73 w 21511"/>
                <a:gd name="connsiteY28" fmla="*/ 4698 h 21600"/>
                <a:gd name="connsiteX29" fmla="*/ 527 w 21511"/>
                <a:gd name="connsiteY29" fmla="*/ 6170 h 21600"/>
                <a:gd name="connsiteX30" fmla="*/ 538 w 21511"/>
                <a:gd name="connsiteY30" fmla="*/ 6054 h 21600"/>
                <a:gd name="connsiteX31" fmla="*/ 644 w 21511"/>
                <a:gd name="connsiteY31" fmla="*/ 6170 h 21600"/>
                <a:gd name="connsiteX32" fmla="*/ 820 w 21511"/>
                <a:gd name="connsiteY32" fmla="*/ 5789 h 21600"/>
                <a:gd name="connsiteX33" fmla="*/ 1160 w 21511"/>
                <a:gd name="connsiteY33" fmla="*/ 5706 h 21600"/>
                <a:gd name="connsiteX34" fmla="*/ 1851 w 21511"/>
                <a:gd name="connsiteY34" fmla="*/ 6133 h 21600"/>
                <a:gd name="connsiteX35" fmla="*/ 1763 w 21511"/>
                <a:gd name="connsiteY35" fmla="*/ 6665 h 21600"/>
                <a:gd name="connsiteX36" fmla="*/ 2824 w 21511"/>
                <a:gd name="connsiteY36" fmla="*/ 9781 h 21600"/>
                <a:gd name="connsiteX37" fmla="*/ 1441 w 21511"/>
                <a:gd name="connsiteY37" fmla="*/ 13096 h 21600"/>
                <a:gd name="connsiteX38" fmla="*/ 1690 w 21511"/>
                <a:gd name="connsiteY38" fmla="*/ 13896 h 21600"/>
                <a:gd name="connsiteX39" fmla="*/ 2725 w 21511"/>
                <a:gd name="connsiteY39" fmla="*/ 14313 h 21600"/>
                <a:gd name="connsiteX40" fmla="*/ 2802 w 21511"/>
                <a:gd name="connsiteY40" fmla="*/ 15028 h 21600"/>
                <a:gd name="connsiteX41" fmla="*/ 2652 w 21511"/>
                <a:gd name="connsiteY41" fmla="*/ 15740 h 21600"/>
                <a:gd name="connsiteX42" fmla="*/ 1675 w 21511"/>
                <a:gd name="connsiteY42" fmla="*/ 18065 h 21600"/>
                <a:gd name="connsiteX43" fmla="*/ 1412 w 21511"/>
                <a:gd name="connsiteY43" fmla="*/ 20435 h 21600"/>
                <a:gd name="connsiteX44" fmla="*/ 2469 w 21511"/>
                <a:gd name="connsiteY44" fmla="*/ 21600 h 21600"/>
                <a:gd name="connsiteX45" fmla="*/ 2370 w 21511"/>
                <a:gd name="connsiteY45" fmla="*/ 21438 h 21600"/>
                <a:gd name="connsiteX46" fmla="*/ 2586 w 21511"/>
                <a:gd name="connsiteY46" fmla="*/ 21600 h 21600"/>
                <a:gd name="connsiteX47" fmla="*/ 2795 w 21511"/>
                <a:gd name="connsiteY47" fmla="*/ 17242 h 21600"/>
                <a:gd name="connsiteX48" fmla="*/ 2667 w 21511"/>
                <a:gd name="connsiteY48" fmla="*/ 17332 h 21600"/>
                <a:gd name="connsiteX49" fmla="*/ 2678 w 21511"/>
                <a:gd name="connsiteY49" fmla="*/ 17242 h 21600"/>
                <a:gd name="connsiteX50" fmla="*/ 2396 w 21511"/>
                <a:gd name="connsiteY50" fmla="*/ 17459 h 21600"/>
                <a:gd name="connsiteX51" fmla="*/ 4089 w 21511"/>
                <a:gd name="connsiteY51" fmla="*/ 15582 h 21600"/>
                <a:gd name="connsiteX52" fmla="*/ 4382 w 21511"/>
                <a:gd name="connsiteY52" fmla="*/ 14861 h 21600"/>
                <a:gd name="connsiteX53" fmla="*/ 4528 w 21511"/>
                <a:gd name="connsiteY53" fmla="*/ 14151 h 21600"/>
                <a:gd name="connsiteX54" fmla="*/ 4558 w 21511"/>
                <a:gd name="connsiteY54" fmla="*/ 13416 h 21600"/>
                <a:gd name="connsiteX55" fmla="*/ 4441 w 21511"/>
                <a:gd name="connsiteY55" fmla="*/ 11161 h 21600"/>
                <a:gd name="connsiteX56" fmla="*/ 4324 w 21511"/>
                <a:gd name="connsiteY56" fmla="*/ 11172 h 21600"/>
                <a:gd name="connsiteX57" fmla="*/ 4324 w 21511"/>
                <a:gd name="connsiteY57" fmla="*/ 11161 h 21600"/>
                <a:gd name="connsiteX58" fmla="*/ 3413 w 21511"/>
                <a:gd name="connsiteY58" fmla="*/ 11264 h 21600"/>
                <a:gd name="connsiteX59" fmla="*/ 2381 w 21511"/>
                <a:gd name="connsiteY59" fmla="*/ 13400 h 21600"/>
                <a:gd name="connsiteX60" fmla="*/ 3822 w 21511"/>
                <a:gd name="connsiteY60" fmla="*/ 10122 h 21600"/>
                <a:gd name="connsiteX61" fmla="*/ 4883 w 21511"/>
                <a:gd name="connsiteY61" fmla="*/ 6361 h 21600"/>
                <a:gd name="connsiteX62" fmla="*/ 5260 w 21511"/>
                <a:gd name="connsiteY62" fmla="*/ 3541 h 21600"/>
                <a:gd name="connsiteX63" fmla="*/ 5728 w 21511"/>
                <a:gd name="connsiteY63" fmla="*/ 2828 h 21600"/>
                <a:gd name="connsiteX64" fmla="*/ 6643 w 21511"/>
                <a:gd name="connsiteY64" fmla="*/ 2256 h 21600"/>
                <a:gd name="connsiteX65" fmla="*/ 6683 w 21511"/>
                <a:gd name="connsiteY65" fmla="*/ 2404 h 21600"/>
                <a:gd name="connsiteX66" fmla="*/ 6694 w 21511"/>
                <a:gd name="connsiteY66" fmla="*/ 2773 h 21600"/>
                <a:gd name="connsiteX67" fmla="*/ 6738 w 21511"/>
                <a:gd name="connsiteY67" fmla="*/ 4120 h 21600"/>
                <a:gd name="connsiteX68" fmla="*/ 6825 w 21511"/>
                <a:gd name="connsiteY68" fmla="*/ 4517 h 21600"/>
                <a:gd name="connsiteX69" fmla="*/ 7052 w 21511"/>
                <a:gd name="connsiteY69" fmla="*/ 4838 h 21600"/>
                <a:gd name="connsiteX70" fmla="*/ 7861 w 21511"/>
                <a:gd name="connsiteY70" fmla="*/ 5034 h 21600"/>
                <a:gd name="connsiteX71" fmla="*/ 8340 w 21511"/>
                <a:gd name="connsiteY71" fmla="*/ 4997 h 21600"/>
                <a:gd name="connsiteX72" fmla="*/ 11127 w 21511"/>
                <a:gd name="connsiteY72" fmla="*/ 2982 h 21600"/>
                <a:gd name="connsiteX73" fmla="*/ 11950 w 21511"/>
                <a:gd name="connsiteY73" fmla="*/ 3114 h 21600"/>
                <a:gd name="connsiteX74" fmla="*/ 12696 w 21511"/>
                <a:gd name="connsiteY74" fmla="*/ 2966 h 21600"/>
                <a:gd name="connsiteX75" fmla="*/ 13153 w 21511"/>
                <a:gd name="connsiteY75" fmla="*/ 3966 h 21600"/>
                <a:gd name="connsiteX76" fmla="*/ 13241 w 21511"/>
                <a:gd name="connsiteY76" fmla="*/ 3928 h 21600"/>
                <a:gd name="connsiteX77" fmla="*/ 13270 w 21511"/>
                <a:gd name="connsiteY77" fmla="*/ 3966 h 21600"/>
                <a:gd name="connsiteX78" fmla="*/ 14353 w 21511"/>
                <a:gd name="connsiteY78" fmla="*/ 3443 h 21600"/>
                <a:gd name="connsiteX79" fmla="*/ 15125 w 21511"/>
                <a:gd name="connsiteY79" fmla="*/ 2294 h 21600"/>
                <a:gd name="connsiteX80" fmla="*/ 15383 w 21511"/>
                <a:gd name="connsiteY80" fmla="*/ 2206 h 21600"/>
                <a:gd name="connsiteX81" fmla="*/ 15260 w 21511"/>
                <a:gd name="connsiteY81" fmla="*/ 2069 h 21600"/>
                <a:gd name="connsiteX82" fmla="*/ 15634 w 21511"/>
                <a:gd name="connsiteY82" fmla="*/ 2023 h 21600"/>
                <a:gd name="connsiteX83" fmla="*/ 17443 w 21511"/>
                <a:gd name="connsiteY83" fmla="*/ 1356 h 21600"/>
                <a:gd name="connsiteX84" fmla="*/ 19312 w 21511"/>
                <a:gd name="connsiteY84" fmla="*/ 960 h 21600"/>
                <a:gd name="connsiteX85" fmla="*/ 20253 w 21511"/>
                <a:gd name="connsiteY85" fmla="*/ 241 h 21600"/>
                <a:gd name="connsiteX86" fmla="*/ 21511 w 21511"/>
                <a:gd name="connsiteY86" fmla="*/ 0 h 21600"/>
                <a:gd name="connsiteX87" fmla="*/ 21394 w 21511"/>
                <a:gd name="connsiteY87" fmla="*/ 0 h 21600"/>
                <a:gd name="connsiteX88" fmla="*/ 14880 w 21511"/>
                <a:gd name="connsiteY88" fmla="*/ 0 h 21600"/>
                <a:gd name="connsiteX89" fmla="*/ 14763 w 21511"/>
                <a:gd name="connsiteY89" fmla="*/ 0 h 21600"/>
                <a:gd name="connsiteX0" fmla="*/ 14763 w 21511"/>
                <a:gd name="connsiteY0" fmla="*/ 0 h 21600"/>
                <a:gd name="connsiteX1" fmla="*/ 13493 w 21511"/>
                <a:gd name="connsiteY1" fmla="*/ 288 h 21600"/>
                <a:gd name="connsiteX2" fmla="*/ 10882 w 21511"/>
                <a:gd name="connsiteY2" fmla="*/ 225 h 21600"/>
                <a:gd name="connsiteX3" fmla="*/ 10816 w 21511"/>
                <a:gd name="connsiteY3" fmla="*/ 227 h 21600"/>
                <a:gd name="connsiteX4" fmla="*/ 10765 w 21511"/>
                <a:gd name="connsiteY4" fmla="*/ 225 h 21600"/>
                <a:gd name="connsiteX5" fmla="*/ 9645 w 21511"/>
                <a:gd name="connsiteY5" fmla="*/ 271 h 21600"/>
                <a:gd name="connsiteX6" fmla="*/ 10465 w 21511"/>
                <a:gd name="connsiteY6" fmla="*/ 520 h 21600"/>
                <a:gd name="connsiteX7" fmla="*/ 10465 w 21511"/>
                <a:gd name="connsiteY7" fmla="*/ 534 h 21600"/>
                <a:gd name="connsiteX8" fmla="*/ 10095 w 21511"/>
                <a:gd name="connsiteY8" fmla="*/ 940 h 21600"/>
                <a:gd name="connsiteX9" fmla="*/ 10282 w 21511"/>
                <a:gd name="connsiteY9" fmla="*/ 1113 h 21600"/>
                <a:gd name="connsiteX10" fmla="*/ 9719 w 21511"/>
                <a:gd name="connsiteY10" fmla="*/ 1233 h 21600"/>
                <a:gd name="connsiteX11" fmla="*/ 8665 w 21511"/>
                <a:gd name="connsiteY11" fmla="*/ 872 h 21600"/>
                <a:gd name="connsiteX12" fmla="*/ 8614 w 21511"/>
                <a:gd name="connsiteY12" fmla="*/ 893 h 21600"/>
                <a:gd name="connsiteX13" fmla="*/ 8548 w 21511"/>
                <a:gd name="connsiteY13" fmla="*/ 872 h 21600"/>
                <a:gd name="connsiteX14" fmla="*/ 7528 w 21511"/>
                <a:gd name="connsiteY14" fmla="*/ 1190 h 21600"/>
                <a:gd name="connsiteX15" fmla="*/ 7561 w 21511"/>
                <a:gd name="connsiteY15" fmla="*/ 1053 h 21600"/>
                <a:gd name="connsiteX16" fmla="*/ 7129 w 21511"/>
                <a:gd name="connsiteY16" fmla="*/ 458 h 21600"/>
                <a:gd name="connsiteX17" fmla="*/ 7140 w 21511"/>
                <a:gd name="connsiteY17" fmla="*/ 337 h 21600"/>
                <a:gd name="connsiteX18" fmla="*/ 6163 w 21511"/>
                <a:gd name="connsiteY18" fmla="*/ 287 h 21600"/>
                <a:gd name="connsiteX19" fmla="*/ 6109 w 21511"/>
                <a:gd name="connsiteY19" fmla="*/ 288 h 21600"/>
                <a:gd name="connsiteX20" fmla="*/ 6046 w 21511"/>
                <a:gd name="connsiteY20" fmla="*/ 287 h 21600"/>
                <a:gd name="connsiteX21" fmla="*/ 2195 w 21511"/>
                <a:gd name="connsiteY21" fmla="*/ 1963 h 21600"/>
                <a:gd name="connsiteX22" fmla="*/ 1778 w 21511"/>
                <a:gd name="connsiteY22" fmla="*/ 1919 h 21600"/>
                <a:gd name="connsiteX23" fmla="*/ 1767 w 21511"/>
                <a:gd name="connsiteY23" fmla="*/ 1930 h 21600"/>
                <a:gd name="connsiteX24" fmla="*/ 1661 w 21511"/>
                <a:gd name="connsiteY24" fmla="*/ 1919 h 21600"/>
                <a:gd name="connsiteX25" fmla="*/ 531 w 21511"/>
                <a:gd name="connsiteY25" fmla="*/ 2743 h 21600"/>
                <a:gd name="connsiteX26" fmla="*/ 326 w 21511"/>
                <a:gd name="connsiteY26" fmla="*/ 3171 h 21600"/>
                <a:gd name="connsiteX27" fmla="*/ 256 w 21511"/>
                <a:gd name="connsiteY27" fmla="*/ 3927 h 21600"/>
                <a:gd name="connsiteX28" fmla="*/ 73 w 21511"/>
                <a:gd name="connsiteY28" fmla="*/ 4698 h 21600"/>
                <a:gd name="connsiteX29" fmla="*/ 527 w 21511"/>
                <a:gd name="connsiteY29" fmla="*/ 6170 h 21600"/>
                <a:gd name="connsiteX30" fmla="*/ 538 w 21511"/>
                <a:gd name="connsiteY30" fmla="*/ 6054 h 21600"/>
                <a:gd name="connsiteX31" fmla="*/ 644 w 21511"/>
                <a:gd name="connsiteY31" fmla="*/ 6170 h 21600"/>
                <a:gd name="connsiteX32" fmla="*/ 820 w 21511"/>
                <a:gd name="connsiteY32" fmla="*/ 5789 h 21600"/>
                <a:gd name="connsiteX33" fmla="*/ 1160 w 21511"/>
                <a:gd name="connsiteY33" fmla="*/ 5706 h 21600"/>
                <a:gd name="connsiteX34" fmla="*/ 1851 w 21511"/>
                <a:gd name="connsiteY34" fmla="*/ 6133 h 21600"/>
                <a:gd name="connsiteX35" fmla="*/ 1763 w 21511"/>
                <a:gd name="connsiteY35" fmla="*/ 6665 h 21600"/>
                <a:gd name="connsiteX36" fmla="*/ 2824 w 21511"/>
                <a:gd name="connsiteY36" fmla="*/ 9781 h 21600"/>
                <a:gd name="connsiteX37" fmla="*/ 1441 w 21511"/>
                <a:gd name="connsiteY37" fmla="*/ 13096 h 21600"/>
                <a:gd name="connsiteX38" fmla="*/ 1690 w 21511"/>
                <a:gd name="connsiteY38" fmla="*/ 13896 h 21600"/>
                <a:gd name="connsiteX39" fmla="*/ 2725 w 21511"/>
                <a:gd name="connsiteY39" fmla="*/ 14313 h 21600"/>
                <a:gd name="connsiteX40" fmla="*/ 2802 w 21511"/>
                <a:gd name="connsiteY40" fmla="*/ 15028 h 21600"/>
                <a:gd name="connsiteX41" fmla="*/ 2652 w 21511"/>
                <a:gd name="connsiteY41" fmla="*/ 15740 h 21600"/>
                <a:gd name="connsiteX42" fmla="*/ 1675 w 21511"/>
                <a:gd name="connsiteY42" fmla="*/ 18065 h 21600"/>
                <a:gd name="connsiteX43" fmla="*/ 1412 w 21511"/>
                <a:gd name="connsiteY43" fmla="*/ 20435 h 21600"/>
                <a:gd name="connsiteX44" fmla="*/ 2469 w 21511"/>
                <a:gd name="connsiteY44" fmla="*/ 21600 h 21600"/>
                <a:gd name="connsiteX45" fmla="*/ 2370 w 21511"/>
                <a:gd name="connsiteY45" fmla="*/ 21438 h 21600"/>
                <a:gd name="connsiteX46" fmla="*/ 2586 w 21511"/>
                <a:gd name="connsiteY46" fmla="*/ 21600 h 21600"/>
                <a:gd name="connsiteX47" fmla="*/ 2795 w 21511"/>
                <a:gd name="connsiteY47" fmla="*/ 17242 h 21600"/>
                <a:gd name="connsiteX48" fmla="*/ 2667 w 21511"/>
                <a:gd name="connsiteY48" fmla="*/ 17332 h 21600"/>
                <a:gd name="connsiteX49" fmla="*/ 2678 w 21511"/>
                <a:gd name="connsiteY49" fmla="*/ 17242 h 21600"/>
                <a:gd name="connsiteX50" fmla="*/ 2396 w 21511"/>
                <a:gd name="connsiteY50" fmla="*/ 17459 h 21600"/>
                <a:gd name="connsiteX51" fmla="*/ 4089 w 21511"/>
                <a:gd name="connsiteY51" fmla="*/ 15582 h 21600"/>
                <a:gd name="connsiteX52" fmla="*/ 4382 w 21511"/>
                <a:gd name="connsiteY52" fmla="*/ 14861 h 21600"/>
                <a:gd name="connsiteX53" fmla="*/ 4528 w 21511"/>
                <a:gd name="connsiteY53" fmla="*/ 14151 h 21600"/>
                <a:gd name="connsiteX54" fmla="*/ 4558 w 21511"/>
                <a:gd name="connsiteY54" fmla="*/ 13416 h 21600"/>
                <a:gd name="connsiteX55" fmla="*/ 4441 w 21511"/>
                <a:gd name="connsiteY55" fmla="*/ 11161 h 21600"/>
                <a:gd name="connsiteX56" fmla="*/ 4324 w 21511"/>
                <a:gd name="connsiteY56" fmla="*/ 11172 h 21600"/>
                <a:gd name="connsiteX57" fmla="*/ 4324 w 21511"/>
                <a:gd name="connsiteY57" fmla="*/ 11161 h 21600"/>
                <a:gd name="connsiteX58" fmla="*/ 3413 w 21511"/>
                <a:gd name="connsiteY58" fmla="*/ 11264 h 21600"/>
                <a:gd name="connsiteX59" fmla="*/ 2381 w 21511"/>
                <a:gd name="connsiteY59" fmla="*/ 13400 h 21600"/>
                <a:gd name="connsiteX60" fmla="*/ 3822 w 21511"/>
                <a:gd name="connsiteY60" fmla="*/ 10122 h 21600"/>
                <a:gd name="connsiteX61" fmla="*/ 4883 w 21511"/>
                <a:gd name="connsiteY61" fmla="*/ 6361 h 21600"/>
                <a:gd name="connsiteX62" fmla="*/ 5260 w 21511"/>
                <a:gd name="connsiteY62" fmla="*/ 3541 h 21600"/>
                <a:gd name="connsiteX63" fmla="*/ 5728 w 21511"/>
                <a:gd name="connsiteY63" fmla="*/ 2828 h 21600"/>
                <a:gd name="connsiteX64" fmla="*/ 6643 w 21511"/>
                <a:gd name="connsiteY64" fmla="*/ 2256 h 21600"/>
                <a:gd name="connsiteX65" fmla="*/ 6683 w 21511"/>
                <a:gd name="connsiteY65" fmla="*/ 2404 h 21600"/>
                <a:gd name="connsiteX66" fmla="*/ 6694 w 21511"/>
                <a:gd name="connsiteY66" fmla="*/ 2773 h 21600"/>
                <a:gd name="connsiteX67" fmla="*/ 6738 w 21511"/>
                <a:gd name="connsiteY67" fmla="*/ 4120 h 21600"/>
                <a:gd name="connsiteX68" fmla="*/ 6825 w 21511"/>
                <a:gd name="connsiteY68" fmla="*/ 4517 h 21600"/>
                <a:gd name="connsiteX69" fmla="*/ 7052 w 21511"/>
                <a:gd name="connsiteY69" fmla="*/ 4838 h 21600"/>
                <a:gd name="connsiteX70" fmla="*/ 7861 w 21511"/>
                <a:gd name="connsiteY70" fmla="*/ 5034 h 21600"/>
                <a:gd name="connsiteX71" fmla="*/ 8340 w 21511"/>
                <a:gd name="connsiteY71" fmla="*/ 4997 h 21600"/>
                <a:gd name="connsiteX72" fmla="*/ 11127 w 21511"/>
                <a:gd name="connsiteY72" fmla="*/ 2982 h 21600"/>
                <a:gd name="connsiteX73" fmla="*/ 11950 w 21511"/>
                <a:gd name="connsiteY73" fmla="*/ 3114 h 21600"/>
                <a:gd name="connsiteX74" fmla="*/ 12696 w 21511"/>
                <a:gd name="connsiteY74" fmla="*/ 2966 h 21600"/>
                <a:gd name="connsiteX75" fmla="*/ 13153 w 21511"/>
                <a:gd name="connsiteY75" fmla="*/ 3966 h 21600"/>
                <a:gd name="connsiteX76" fmla="*/ 13241 w 21511"/>
                <a:gd name="connsiteY76" fmla="*/ 3928 h 21600"/>
                <a:gd name="connsiteX77" fmla="*/ 13270 w 21511"/>
                <a:gd name="connsiteY77" fmla="*/ 3966 h 21600"/>
                <a:gd name="connsiteX78" fmla="*/ 14353 w 21511"/>
                <a:gd name="connsiteY78" fmla="*/ 3443 h 21600"/>
                <a:gd name="connsiteX79" fmla="*/ 15125 w 21511"/>
                <a:gd name="connsiteY79" fmla="*/ 2294 h 21600"/>
                <a:gd name="connsiteX80" fmla="*/ 15263 w 21511"/>
                <a:gd name="connsiteY80" fmla="*/ 2183 h 21600"/>
                <a:gd name="connsiteX81" fmla="*/ 15260 w 21511"/>
                <a:gd name="connsiteY81" fmla="*/ 2069 h 21600"/>
                <a:gd name="connsiteX82" fmla="*/ 15634 w 21511"/>
                <a:gd name="connsiteY82" fmla="*/ 2023 h 21600"/>
                <a:gd name="connsiteX83" fmla="*/ 17443 w 21511"/>
                <a:gd name="connsiteY83" fmla="*/ 1356 h 21600"/>
                <a:gd name="connsiteX84" fmla="*/ 19312 w 21511"/>
                <a:gd name="connsiteY84" fmla="*/ 960 h 21600"/>
                <a:gd name="connsiteX85" fmla="*/ 20253 w 21511"/>
                <a:gd name="connsiteY85" fmla="*/ 241 h 21600"/>
                <a:gd name="connsiteX86" fmla="*/ 21511 w 21511"/>
                <a:gd name="connsiteY86" fmla="*/ 0 h 21600"/>
                <a:gd name="connsiteX87" fmla="*/ 21394 w 21511"/>
                <a:gd name="connsiteY87" fmla="*/ 0 h 21600"/>
                <a:gd name="connsiteX88" fmla="*/ 14880 w 21511"/>
                <a:gd name="connsiteY88" fmla="*/ 0 h 21600"/>
                <a:gd name="connsiteX89" fmla="*/ 14763 w 21511"/>
                <a:gd name="connsiteY89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1511" h="21600">
                  <a:moveTo>
                    <a:pt x="14763" y="0"/>
                  </a:moveTo>
                  <a:cubicBezTo>
                    <a:pt x="14645" y="200"/>
                    <a:pt x="14471" y="285"/>
                    <a:pt x="13493" y="288"/>
                  </a:cubicBezTo>
                  <a:cubicBezTo>
                    <a:pt x="12616" y="285"/>
                    <a:pt x="11730" y="226"/>
                    <a:pt x="10882" y="225"/>
                  </a:cubicBezTo>
                  <a:cubicBezTo>
                    <a:pt x="10860" y="225"/>
                    <a:pt x="10838" y="227"/>
                    <a:pt x="10816" y="227"/>
                  </a:cubicBezTo>
                  <a:cubicBezTo>
                    <a:pt x="10799" y="227"/>
                    <a:pt x="10782" y="225"/>
                    <a:pt x="10765" y="225"/>
                  </a:cubicBezTo>
                  <a:cubicBezTo>
                    <a:pt x="10383" y="225"/>
                    <a:pt x="10008" y="237"/>
                    <a:pt x="9645" y="271"/>
                  </a:cubicBezTo>
                  <a:cubicBezTo>
                    <a:pt x="9878" y="367"/>
                    <a:pt x="10144" y="479"/>
                    <a:pt x="10465" y="520"/>
                  </a:cubicBezTo>
                  <a:cubicBezTo>
                    <a:pt x="10466" y="524"/>
                    <a:pt x="10464" y="529"/>
                    <a:pt x="10465" y="534"/>
                  </a:cubicBezTo>
                  <a:cubicBezTo>
                    <a:pt x="10515" y="760"/>
                    <a:pt x="10049" y="728"/>
                    <a:pt x="10095" y="940"/>
                  </a:cubicBezTo>
                  <a:cubicBezTo>
                    <a:pt x="10108" y="1000"/>
                    <a:pt x="10177" y="1059"/>
                    <a:pt x="10282" y="1113"/>
                  </a:cubicBezTo>
                  <a:cubicBezTo>
                    <a:pt x="10069" y="1139"/>
                    <a:pt x="9878" y="1180"/>
                    <a:pt x="9719" y="1233"/>
                  </a:cubicBezTo>
                  <a:cubicBezTo>
                    <a:pt x="9397" y="1102"/>
                    <a:pt x="9053" y="980"/>
                    <a:pt x="8665" y="872"/>
                  </a:cubicBezTo>
                  <a:cubicBezTo>
                    <a:pt x="8653" y="878"/>
                    <a:pt x="8627" y="887"/>
                    <a:pt x="8614" y="893"/>
                  </a:cubicBezTo>
                  <a:cubicBezTo>
                    <a:pt x="8591" y="886"/>
                    <a:pt x="8571" y="879"/>
                    <a:pt x="8548" y="872"/>
                  </a:cubicBezTo>
                  <a:cubicBezTo>
                    <a:pt x="8386" y="950"/>
                    <a:pt x="8103" y="1059"/>
                    <a:pt x="7528" y="1190"/>
                  </a:cubicBezTo>
                  <a:cubicBezTo>
                    <a:pt x="7550" y="1146"/>
                    <a:pt x="7570" y="1101"/>
                    <a:pt x="7561" y="1053"/>
                  </a:cubicBezTo>
                  <a:cubicBezTo>
                    <a:pt x="7515" y="822"/>
                    <a:pt x="7152" y="578"/>
                    <a:pt x="7129" y="458"/>
                  </a:cubicBezTo>
                  <a:cubicBezTo>
                    <a:pt x="7121" y="417"/>
                    <a:pt x="7130" y="377"/>
                    <a:pt x="7140" y="337"/>
                  </a:cubicBezTo>
                  <a:cubicBezTo>
                    <a:pt x="6826" y="304"/>
                    <a:pt x="6495" y="287"/>
                    <a:pt x="6163" y="287"/>
                  </a:cubicBezTo>
                  <a:cubicBezTo>
                    <a:pt x="6144" y="287"/>
                    <a:pt x="6128" y="288"/>
                    <a:pt x="6109" y="288"/>
                  </a:cubicBezTo>
                  <a:cubicBezTo>
                    <a:pt x="6088" y="288"/>
                    <a:pt x="6067" y="287"/>
                    <a:pt x="6046" y="287"/>
                  </a:cubicBezTo>
                  <a:cubicBezTo>
                    <a:pt x="2310" y="284"/>
                    <a:pt x="3360" y="1907"/>
                    <a:pt x="2195" y="1963"/>
                  </a:cubicBezTo>
                  <a:cubicBezTo>
                    <a:pt x="2067" y="1957"/>
                    <a:pt x="1924" y="1937"/>
                    <a:pt x="1778" y="1919"/>
                  </a:cubicBezTo>
                  <a:lnTo>
                    <a:pt x="1767" y="1930"/>
                  </a:lnTo>
                  <a:cubicBezTo>
                    <a:pt x="1730" y="1925"/>
                    <a:pt x="1698" y="1924"/>
                    <a:pt x="1661" y="1919"/>
                  </a:cubicBezTo>
                  <a:cubicBezTo>
                    <a:pt x="1031" y="2566"/>
                    <a:pt x="716" y="2587"/>
                    <a:pt x="531" y="2743"/>
                  </a:cubicBezTo>
                  <a:cubicBezTo>
                    <a:pt x="438" y="2820"/>
                    <a:pt x="377" y="2932"/>
                    <a:pt x="326" y="3171"/>
                  </a:cubicBezTo>
                  <a:cubicBezTo>
                    <a:pt x="354" y="3417"/>
                    <a:pt x="315" y="3671"/>
                    <a:pt x="256" y="3927"/>
                  </a:cubicBezTo>
                  <a:cubicBezTo>
                    <a:pt x="198" y="4183"/>
                    <a:pt x="121" y="4442"/>
                    <a:pt x="73" y="4698"/>
                  </a:cubicBezTo>
                  <a:cubicBezTo>
                    <a:pt x="-89" y="5182"/>
                    <a:pt x="-3" y="5714"/>
                    <a:pt x="527" y="6170"/>
                  </a:cubicBezTo>
                  <a:cubicBezTo>
                    <a:pt x="527" y="6127"/>
                    <a:pt x="534" y="6092"/>
                    <a:pt x="538" y="6054"/>
                  </a:cubicBezTo>
                  <a:cubicBezTo>
                    <a:pt x="576" y="6092"/>
                    <a:pt x="600" y="6133"/>
                    <a:pt x="644" y="6170"/>
                  </a:cubicBezTo>
                  <a:cubicBezTo>
                    <a:pt x="644" y="6018"/>
                    <a:pt x="643" y="5903"/>
                    <a:pt x="820" y="5789"/>
                  </a:cubicBezTo>
                  <a:cubicBezTo>
                    <a:pt x="930" y="5734"/>
                    <a:pt x="1048" y="5712"/>
                    <a:pt x="1160" y="5706"/>
                  </a:cubicBezTo>
                  <a:cubicBezTo>
                    <a:pt x="1534" y="5732"/>
                    <a:pt x="1851" y="5969"/>
                    <a:pt x="1851" y="6133"/>
                  </a:cubicBezTo>
                  <a:cubicBezTo>
                    <a:pt x="1851" y="6323"/>
                    <a:pt x="1675" y="6513"/>
                    <a:pt x="1763" y="6665"/>
                  </a:cubicBezTo>
                  <a:cubicBezTo>
                    <a:pt x="2470" y="7691"/>
                    <a:pt x="3265" y="8678"/>
                    <a:pt x="2824" y="9781"/>
                  </a:cubicBezTo>
                  <a:cubicBezTo>
                    <a:pt x="2294" y="10921"/>
                    <a:pt x="1236" y="11947"/>
                    <a:pt x="1441" y="13096"/>
                  </a:cubicBezTo>
                  <a:cubicBezTo>
                    <a:pt x="1478" y="13361"/>
                    <a:pt x="1557" y="13627"/>
                    <a:pt x="1690" y="13896"/>
                  </a:cubicBezTo>
                  <a:cubicBezTo>
                    <a:pt x="2219" y="13973"/>
                    <a:pt x="2537" y="14119"/>
                    <a:pt x="2725" y="14313"/>
                  </a:cubicBezTo>
                  <a:cubicBezTo>
                    <a:pt x="2800" y="14553"/>
                    <a:pt x="2820" y="14790"/>
                    <a:pt x="2802" y="15028"/>
                  </a:cubicBezTo>
                  <a:cubicBezTo>
                    <a:pt x="2784" y="15266"/>
                    <a:pt x="2731" y="15503"/>
                    <a:pt x="2652" y="15740"/>
                  </a:cubicBezTo>
                  <a:cubicBezTo>
                    <a:pt x="2471" y="16545"/>
                    <a:pt x="1587" y="17267"/>
                    <a:pt x="1675" y="18065"/>
                  </a:cubicBezTo>
                  <a:cubicBezTo>
                    <a:pt x="1675" y="18863"/>
                    <a:pt x="1324" y="19637"/>
                    <a:pt x="1412" y="20435"/>
                  </a:cubicBezTo>
                  <a:cubicBezTo>
                    <a:pt x="1500" y="20853"/>
                    <a:pt x="1939" y="21220"/>
                    <a:pt x="2469" y="21600"/>
                  </a:cubicBezTo>
                  <a:cubicBezTo>
                    <a:pt x="2424" y="21547"/>
                    <a:pt x="2408" y="21492"/>
                    <a:pt x="2370" y="21438"/>
                  </a:cubicBezTo>
                  <a:cubicBezTo>
                    <a:pt x="2442" y="21492"/>
                    <a:pt x="2510" y="21546"/>
                    <a:pt x="2586" y="21600"/>
                  </a:cubicBezTo>
                  <a:cubicBezTo>
                    <a:pt x="1438" y="20232"/>
                    <a:pt x="2795" y="18648"/>
                    <a:pt x="2795" y="17242"/>
                  </a:cubicBezTo>
                  <a:cubicBezTo>
                    <a:pt x="2755" y="17265"/>
                    <a:pt x="2710" y="17300"/>
                    <a:pt x="2667" y="17332"/>
                  </a:cubicBezTo>
                  <a:cubicBezTo>
                    <a:pt x="2668" y="17302"/>
                    <a:pt x="2678" y="17271"/>
                    <a:pt x="2678" y="17242"/>
                  </a:cubicBezTo>
                  <a:cubicBezTo>
                    <a:pt x="2589" y="17293"/>
                    <a:pt x="2489" y="17373"/>
                    <a:pt x="2396" y="17459"/>
                  </a:cubicBezTo>
                  <a:cubicBezTo>
                    <a:pt x="2804" y="16827"/>
                    <a:pt x="3879" y="16270"/>
                    <a:pt x="4089" y="15582"/>
                  </a:cubicBezTo>
                  <a:cubicBezTo>
                    <a:pt x="4214" y="15357"/>
                    <a:pt x="4312" y="15092"/>
                    <a:pt x="4382" y="14861"/>
                  </a:cubicBezTo>
                  <a:cubicBezTo>
                    <a:pt x="4452" y="14631"/>
                    <a:pt x="4537" y="14389"/>
                    <a:pt x="4528" y="14151"/>
                  </a:cubicBezTo>
                  <a:cubicBezTo>
                    <a:pt x="4562" y="13917"/>
                    <a:pt x="4554" y="13655"/>
                    <a:pt x="4558" y="13416"/>
                  </a:cubicBezTo>
                  <a:cubicBezTo>
                    <a:pt x="4568" y="12699"/>
                    <a:pt x="4374" y="11874"/>
                    <a:pt x="4441" y="11161"/>
                  </a:cubicBezTo>
                  <a:cubicBezTo>
                    <a:pt x="4421" y="11166"/>
                    <a:pt x="4355" y="11168"/>
                    <a:pt x="4324" y="11172"/>
                  </a:cubicBezTo>
                  <a:cubicBezTo>
                    <a:pt x="4324" y="11169"/>
                    <a:pt x="4323" y="11165"/>
                    <a:pt x="4324" y="11161"/>
                  </a:cubicBezTo>
                  <a:cubicBezTo>
                    <a:pt x="4147" y="11199"/>
                    <a:pt x="3413" y="11226"/>
                    <a:pt x="3413" y="11264"/>
                  </a:cubicBezTo>
                  <a:cubicBezTo>
                    <a:pt x="2825" y="11987"/>
                    <a:pt x="2973" y="12710"/>
                    <a:pt x="2381" y="13400"/>
                  </a:cubicBezTo>
                  <a:cubicBezTo>
                    <a:pt x="1969" y="12264"/>
                    <a:pt x="3137" y="11228"/>
                    <a:pt x="3822" y="10122"/>
                  </a:cubicBezTo>
                  <a:cubicBezTo>
                    <a:pt x="4705" y="8868"/>
                    <a:pt x="4530" y="7653"/>
                    <a:pt x="4883" y="6361"/>
                  </a:cubicBezTo>
                  <a:cubicBezTo>
                    <a:pt x="5148" y="5411"/>
                    <a:pt x="4973" y="4498"/>
                    <a:pt x="5260" y="3541"/>
                  </a:cubicBezTo>
                  <a:cubicBezTo>
                    <a:pt x="5350" y="3293"/>
                    <a:pt x="5492" y="3053"/>
                    <a:pt x="5728" y="2828"/>
                  </a:cubicBezTo>
                  <a:cubicBezTo>
                    <a:pt x="5944" y="2622"/>
                    <a:pt x="6250" y="2432"/>
                    <a:pt x="6643" y="2256"/>
                  </a:cubicBezTo>
                  <a:cubicBezTo>
                    <a:pt x="6658" y="2306"/>
                    <a:pt x="6673" y="2355"/>
                    <a:pt x="6683" y="2404"/>
                  </a:cubicBezTo>
                  <a:cubicBezTo>
                    <a:pt x="6695" y="2467"/>
                    <a:pt x="6696" y="2602"/>
                    <a:pt x="6694" y="2773"/>
                  </a:cubicBezTo>
                  <a:cubicBezTo>
                    <a:pt x="6706" y="3244"/>
                    <a:pt x="6709" y="3662"/>
                    <a:pt x="6738" y="4120"/>
                  </a:cubicBezTo>
                  <a:cubicBezTo>
                    <a:pt x="6753" y="4258"/>
                    <a:pt x="6777" y="4394"/>
                    <a:pt x="6825" y="4517"/>
                  </a:cubicBezTo>
                  <a:cubicBezTo>
                    <a:pt x="6874" y="4640"/>
                    <a:pt x="6945" y="4751"/>
                    <a:pt x="7052" y="4838"/>
                  </a:cubicBezTo>
                  <a:cubicBezTo>
                    <a:pt x="7218" y="4974"/>
                    <a:pt x="7475" y="5050"/>
                    <a:pt x="7861" y="5034"/>
                  </a:cubicBezTo>
                  <a:cubicBezTo>
                    <a:pt x="8001" y="5035"/>
                    <a:pt x="8156" y="5027"/>
                    <a:pt x="8340" y="4997"/>
                  </a:cubicBezTo>
                  <a:cubicBezTo>
                    <a:pt x="10062" y="4656"/>
                    <a:pt x="10767" y="3735"/>
                    <a:pt x="11127" y="2982"/>
                  </a:cubicBezTo>
                  <a:cubicBezTo>
                    <a:pt x="11350" y="3083"/>
                    <a:pt x="11656" y="3128"/>
                    <a:pt x="11950" y="3114"/>
                  </a:cubicBezTo>
                  <a:cubicBezTo>
                    <a:pt x="12234" y="3115"/>
                    <a:pt x="12515" y="3067"/>
                    <a:pt x="12696" y="2966"/>
                  </a:cubicBezTo>
                  <a:cubicBezTo>
                    <a:pt x="12615" y="3331"/>
                    <a:pt x="12911" y="3619"/>
                    <a:pt x="13153" y="3966"/>
                  </a:cubicBezTo>
                  <a:cubicBezTo>
                    <a:pt x="13173" y="3960"/>
                    <a:pt x="13217" y="3937"/>
                    <a:pt x="13241" y="3928"/>
                  </a:cubicBezTo>
                  <a:cubicBezTo>
                    <a:pt x="13251" y="3942"/>
                    <a:pt x="13261" y="3953"/>
                    <a:pt x="13270" y="3966"/>
                  </a:cubicBezTo>
                  <a:cubicBezTo>
                    <a:pt x="13535" y="3890"/>
                    <a:pt x="14176" y="3557"/>
                    <a:pt x="14353" y="3443"/>
                  </a:cubicBezTo>
                  <a:cubicBezTo>
                    <a:pt x="14971" y="2987"/>
                    <a:pt x="14507" y="2788"/>
                    <a:pt x="15125" y="2294"/>
                  </a:cubicBezTo>
                  <a:cubicBezTo>
                    <a:pt x="15153" y="2071"/>
                    <a:pt x="15396" y="2219"/>
                    <a:pt x="15263" y="2183"/>
                  </a:cubicBezTo>
                  <a:cubicBezTo>
                    <a:pt x="15130" y="2147"/>
                    <a:pt x="15198" y="2096"/>
                    <a:pt x="15260" y="2069"/>
                  </a:cubicBezTo>
                  <a:cubicBezTo>
                    <a:pt x="15322" y="2042"/>
                    <a:pt x="15704" y="2010"/>
                    <a:pt x="15634" y="2023"/>
                  </a:cubicBezTo>
                  <a:cubicBezTo>
                    <a:pt x="15800" y="1774"/>
                    <a:pt x="17029" y="1550"/>
                    <a:pt x="17443" y="1356"/>
                  </a:cubicBezTo>
                  <a:cubicBezTo>
                    <a:pt x="17657" y="1249"/>
                    <a:pt x="18844" y="1146"/>
                    <a:pt x="19312" y="960"/>
                  </a:cubicBezTo>
                  <a:cubicBezTo>
                    <a:pt x="19780" y="774"/>
                    <a:pt x="18754" y="280"/>
                    <a:pt x="20253" y="241"/>
                  </a:cubicBezTo>
                  <a:cubicBezTo>
                    <a:pt x="20591" y="159"/>
                    <a:pt x="21001" y="79"/>
                    <a:pt x="21511" y="0"/>
                  </a:cubicBezTo>
                  <a:lnTo>
                    <a:pt x="21394" y="0"/>
                  </a:lnTo>
                  <a:lnTo>
                    <a:pt x="14880" y="0"/>
                  </a:lnTo>
                  <a:lnTo>
                    <a:pt x="14763" y="0"/>
                  </a:lnTo>
                  <a:close/>
                </a:path>
              </a:pathLst>
            </a:custGeom>
            <a:solidFill>
              <a:srgbClr val="657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  <p:sp>
          <p:nvSpPr>
            <p:cNvPr id="55" name="îṣľîḋè">
              <a:extLst>
                <a:ext uri="{FF2B5EF4-FFF2-40B4-BE49-F238E27FC236}">
                  <a16:creationId xmlns="" xmlns:a16="http://schemas.microsoft.com/office/drawing/2014/main" id="{E8947E8D-4F91-468F-BC2B-DC65FF8D9D7A}"/>
                </a:ext>
              </a:extLst>
            </p:cNvPr>
            <p:cNvSpPr/>
            <p:nvPr/>
          </p:nvSpPr>
          <p:spPr bwMode="auto">
            <a:xfrm>
              <a:off x="2006420" y="3591347"/>
              <a:ext cx="820094" cy="1963576"/>
            </a:xfrm>
            <a:custGeom>
              <a:avLst/>
              <a:gdLst>
                <a:gd name="T0" fmla="+- 0 11162 982"/>
                <a:gd name="T1" fmla="*/ T0 w 20361"/>
                <a:gd name="T2" fmla="*/ 10800 h 21600"/>
                <a:gd name="T3" fmla="+- 0 11162 982"/>
                <a:gd name="T4" fmla="*/ T3 w 20361"/>
                <a:gd name="T5" fmla="*/ 10800 h 21600"/>
                <a:gd name="T6" fmla="+- 0 11162 982"/>
                <a:gd name="T7" fmla="*/ T6 w 20361"/>
                <a:gd name="T8" fmla="*/ 10800 h 21600"/>
                <a:gd name="T9" fmla="+- 0 11162 982"/>
                <a:gd name="T10" fmla="*/ T9 w 20361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361" h="21600">
                  <a:moveTo>
                    <a:pt x="17978" y="1544"/>
                  </a:moveTo>
                  <a:cubicBezTo>
                    <a:pt x="17910" y="1319"/>
                    <a:pt x="17691" y="1238"/>
                    <a:pt x="17691" y="1029"/>
                  </a:cubicBezTo>
                  <a:cubicBezTo>
                    <a:pt x="17547" y="1154"/>
                    <a:pt x="17212" y="1099"/>
                    <a:pt x="16925" y="1182"/>
                  </a:cubicBezTo>
                  <a:cubicBezTo>
                    <a:pt x="16207" y="1307"/>
                    <a:pt x="15441" y="1127"/>
                    <a:pt x="15010" y="918"/>
                  </a:cubicBezTo>
                  <a:cubicBezTo>
                    <a:pt x="14435" y="1752"/>
                    <a:pt x="13133" y="2817"/>
                    <a:pt x="10280" y="3199"/>
                  </a:cubicBezTo>
                  <a:cubicBezTo>
                    <a:pt x="9303" y="3304"/>
                    <a:pt x="9324" y="3293"/>
                    <a:pt x="8977" y="3102"/>
                  </a:cubicBezTo>
                  <a:cubicBezTo>
                    <a:pt x="8803" y="3006"/>
                    <a:pt x="8530" y="2889"/>
                    <a:pt x="8450" y="2754"/>
                  </a:cubicBezTo>
                  <a:cubicBezTo>
                    <a:pt x="8371" y="2618"/>
                    <a:pt x="8379" y="2488"/>
                    <a:pt x="8355" y="2337"/>
                  </a:cubicBezTo>
                  <a:cubicBezTo>
                    <a:pt x="8308" y="1833"/>
                    <a:pt x="8375" y="1380"/>
                    <a:pt x="8355" y="862"/>
                  </a:cubicBezTo>
                  <a:cubicBezTo>
                    <a:pt x="8357" y="675"/>
                    <a:pt x="8326" y="473"/>
                    <a:pt x="8307" y="403"/>
                  </a:cubicBezTo>
                  <a:cubicBezTo>
                    <a:pt x="8286" y="330"/>
                    <a:pt x="7820" y="73"/>
                    <a:pt x="7780" y="0"/>
                  </a:cubicBezTo>
                  <a:cubicBezTo>
                    <a:pt x="7045" y="207"/>
                    <a:pt x="6105" y="671"/>
                    <a:pt x="5721" y="918"/>
                  </a:cubicBezTo>
                  <a:cubicBezTo>
                    <a:pt x="5337" y="1165"/>
                    <a:pt x="5053" y="1470"/>
                    <a:pt x="4907" y="1742"/>
                  </a:cubicBezTo>
                  <a:cubicBezTo>
                    <a:pt x="4584" y="2918"/>
                    <a:pt x="4237" y="4117"/>
                    <a:pt x="4093" y="5243"/>
                  </a:cubicBezTo>
                  <a:cubicBezTo>
                    <a:pt x="3950" y="7246"/>
                    <a:pt x="2067" y="9096"/>
                    <a:pt x="200" y="11057"/>
                  </a:cubicBezTo>
                  <a:cubicBezTo>
                    <a:pt x="-375" y="11600"/>
                    <a:pt x="454" y="12379"/>
                    <a:pt x="598" y="12921"/>
                  </a:cubicBezTo>
                  <a:cubicBezTo>
                    <a:pt x="1747" y="12128"/>
                    <a:pt x="2034" y="11127"/>
                    <a:pt x="3040" y="10292"/>
                  </a:cubicBezTo>
                  <a:cubicBezTo>
                    <a:pt x="3040" y="10251"/>
                    <a:pt x="3471" y="10251"/>
                    <a:pt x="3758" y="10209"/>
                  </a:cubicBezTo>
                  <a:cubicBezTo>
                    <a:pt x="3650" y="10991"/>
                    <a:pt x="3785" y="11797"/>
                    <a:pt x="3768" y="12584"/>
                  </a:cubicBezTo>
                  <a:cubicBezTo>
                    <a:pt x="3762" y="12846"/>
                    <a:pt x="3740" y="13107"/>
                    <a:pt x="3686" y="13363"/>
                  </a:cubicBezTo>
                  <a:cubicBezTo>
                    <a:pt x="3699" y="13625"/>
                    <a:pt x="3640" y="13881"/>
                    <a:pt x="3526" y="14134"/>
                  </a:cubicBezTo>
                  <a:cubicBezTo>
                    <a:pt x="3413" y="14387"/>
                    <a:pt x="3245" y="14636"/>
                    <a:pt x="3044" y="14883"/>
                  </a:cubicBezTo>
                  <a:cubicBezTo>
                    <a:pt x="2609" y="15842"/>
                    <a:pt x="311" y="16676"/>
                    <a:pt x="454" y="17636"/>
                  </a:cubicBezTo>
                  <a:cubicBezTo>
                    <a:pt x="885" y="17427"/>
                    <a:pt x="454" y="17177"/>
                    <a:pt x="1173" y="17010"/>
                  </a:cubicBezTo>
                  <a:cubicBezTo>
                    <a:pt x="1316" y="18554"/>
                    <a:pt x="-982" y="20098"/>
                    <a:pt x="1029" y="21600"/>
                  </a:cubicBezTo>
                  <a:cubicBezTo>
                    <a:pt x="1173" y="21183"/>
                    <a:pt x="1316" y="20765"/>
                    <a:pt x="1603" y="20306"/>
                  </a:cubicBezTo>
                  <a:cubicBezTo>
                    <a:pt x="3184" y="18387"/>
                    <a:pt x="4907" y="16593"/>
                    <a:pt x="5829" y="14690"/>
                  </a:cubicBezTo>
                  <a:cubicBezTo>
                    <a:pt x="6060" y="14325"/>
                    <a:pt x="6307" y="13960"/>
                    <a:pt x="6569" y="13595"/>
                  </a:cubicBezTo>
                  <a:cubicBezTo>
                    <a:pt x="7062" y="13463"/>
                    <a:pt x="7205" y="13297"/>
                    <a:pt x="7493" y="13130"/>
                  </a:cubicBezTo>
                  <a:cubicBezTo>
                    <a:pt x="8785" y="12170"/>
                    <a:pt x="8498" y="11127"/>
                    <a:pt x="10365" y="10167"/>
                  </a:cubicBezTo>
                  <a:cubicBezTo>
                    <a:pt x="10653" y="10021"/>
                    <a:pt x="10876" y="9869"/>
                    <a:pt x="11054" y="9713"/>
                  </a:cubicBezTo>
                  <a:cubicBezTo>
                    <a:pt x="12089" y="8957"/>
                    <a:pt x="12520" y="7997"/>
                    <a:pt x="14100" y="7288"/>
                  </a:cubicBezTo>
                  <a:cubicBezTo>
                    <a:pt x="16255" y="6328"/>
                    <a:pt x="13525" y="5077"/>
                    <a:pt x="14813" y="3969"/>
                  </a:cubicBezTo>
                  <a:cubicBezTo>
                    <a:pt x="15010" y="3815"/>
                    <a:pt x="15243" y="3664"/>
                    <a:pt x="15505" y="3516"/>
                  </a:cubicBezTo>
                  <a:cubicBezTo>
                    <a:pt x="16291" y="3074"/>
                    <a:pt x="19253" y="1997"/>
                    <a:pt x="20331" y="1579"/>
                  </a:cubicBezTo>
                  <a:cubicBezTo>
                    <a:pt x="20618" y="1538"/>
                    <a:pt x="18740" y="1881"/>
                    <a:pt x="18361" y="1742"/>
                  </a:cubicBezTo>
                  <a:cubicBezTo>
                    <a:pt x="18208" y="1620"/>
                    <a:pt x="17989" y="1558"/>
                    <a:pt x="17978" y="1544"/>
                  </a:cubicBezTo>
                  <a:close/>
                </a:path>
              </a:pathLst>
            </a:custGeom>
            <a:solidFill>
              <a:srgbClr val="414A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bg1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400" kern="1200">
                  <a:solidFill>
                    <a:srgbClr val="000000"/>
                  </a:solidFill>
                </a:defRPr>
              </a:lvl5pPr>
              <a:lvl6pPr marL="22860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6pPr>
              <a:lvl7pPr marL="27432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7pPr>
              <a:lvl8pPr marL="32004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8pPr>
              <a:lvl9pPr marL="3657600" algn="l" defTabSz="914400" rtl="0" eaLnBrk="1" latinLnBrk="0" hangingPunct="1">
                <a:defRPr sz="3400" kern="1200">
                  <a:solidFill>
                    <a:srgbClr val="000000"/>
                  </a:solidFill>
                </a:defRPr>
              </a:lvl9pPr>
            </a:lstStyle>
            <a:p>
              <a:pPr algn="ctr" eaLnBrk="1">
                <a:defRPr/>
              </a:pPr>
              <a:endParaRPr lang="en-US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B5F24124-B881-403B-AAB9-D4EE9A204B89}"/>
              </a:ext>
            </a:extLst>
          </p:cNvPr>
          <p:cNvGrpSpPr/>
          <p:nvPr/>
        </p:nvGrpSpPr>
        <p:grpSpPr>
          <a:xfrm>
            <a:off x="4227778" y="1413893"/>
            <a:ext cx="2873540" cy="927715"/>
            <a:chOff x="681067" y="2672426"/>
            <a:chExt cx="3222565" cy="1264637"/>
          </a:xfrm>
        </p:grpSpPr>
        <p:sp>
          <p:nvSpPr>
            <p:cNvPr id="57" name="ïšlïḋè">
              <a:extLst>
                <a:ext uri="{FF2B5EF4-FFF2-40B4-BE49-F238E27FC236}">
                  <a16:creationId xmlns="" xmlns:a16="http://schemas.microsoft.com/office/drawing/2014/main" id="{476783CE-489D-4750-AA80-6143D102539C}"/>
                </a:ext>
              </a:extLst>
            </p:cNvPr>
            <p:cNvSpPr txBox="1"/>
            <p:nvPr/>
          </p:nvSpPr>
          <p:spPr>
            <a:xfrm flipH="1">
              <a:off x="681067" y="3261091"/>
              <a:ext cx="3117636" cy="6759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464653"/>
                  </a:solidFill>
                </a:rPr>
                <a:t>重心放在纯“区块链应用”上</a:t>
              </a:r>
              <a:endParaRPr lang="en-US" altLang="zh-CN" sz="1200" dirty="0">
                <a:solidFill>
                  <a:srgbClr val="464653"/>
                </a:solidFill>
              </a:endParaRPr>
            </a:p>
          </p:txBody>
        </p:sp>
        <p:sp>
          <p:nvSpPr>
            <p:cNvPr id="58" name="îSḷiḓê">
              <a:extLst>
                <a:ext uri="{FF2B5EF4-FFF2-40B4-BE49-F238E27FC236}">
                  <a16:creationId xmlns="" xmlns:a16="http://schemas.microsoft.com/office/drawing/2014/main" id="{90A56463-B448-4A28-8B50-21C6D1ABBE16}"/>
                </a:ext>
              </a:extLst>
            </p:cNvPr>
            <p:cNvSpPr/>
            <p:nvPr/>
          </p:nvSpPr>
          <p:spPr>
            <a:xfrm flipH="1">
              <a:off x="681067" y="2672426"/>
              <a:ext cx="3222565" cy="623419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1400" b="1" i="1" dirty="0"/>
                <a:t>目前大多数公链</a:t>
              </a: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="" xmlns:a16="http://schemas.microsoft.com/office/drawing/2014/main" id="{A559CEE1-E7E1-4EF2-B8E9-80F0A32B6AE7}"/>
                </a:ext>
              </a:extLst>
            </p:cNvPr>
            <p:cNvCxnSpPr/>
            <p:nvPr/>
          </p:nvCxnSpPr>
          <p:spPr>
            <a:xfrm>
              <a:off x="765174" y="3186626"/>
              <a:ext cx="30353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0381A7D7-41F0-4D8B-B709-C2A7313138B8}"/>
              </a:ext>
            </a:extLst>
          </p:cNvPr>
          <p:cNvGrpSpPr/>
          <p:nvPr/>
        </p:nvGrpSpPr>
        <p:grpSpPr>
          <a:xfrm>
            <a:off x="4242344" y="3863098"/>
            <a:ext cx="2951744" cy="1783135"/>
            <a:chOff x="670632" y="2338209"/>
            <a:chExt cx="3139368" cy="1349061"/>
          </a:xfrm>
        </p:grpSpPr>
        <p:sp>
          <p:nvSpPr>
            <p:cNvPr id="86" name="ïšlïḋè">
              <a:extLst>
                <a:ext uri="{FF2B5EF4-FFF2-40B4-BE49-F238E27FC236}">
                  <a16:creationId xmlns="" xmlns:a16="http://schemas.microsoft.com/office/drawing/2014/main" id="{C3866FAB-895F-490E-9BEF-765F2A80E002}"/>
                </a:ext>
              </a:extLst>
            </p:cNvPr>
            <p:cNvSpPr txBox="1"/>
            <p:nvPr/>
          </p:nvSpPr>
          <p:spPr>
            <a:xfrm flipH="1">
              <a:off x="670632" y="3011298"/>
              <a:ext cx="3139368" cy="6759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rgbClr val="464653"/>
                  </a:solidFill>
                </a:rPr>
                <a:t>一个基于区块链的</a:t>
              </a:r>
              <a:r>
                <a:rPr lang="zh-CN" altLang="en-US" sz="1200" b="1" dirty="0" smtClean="0">
                  <a:solidFill>
                    <a:srgbClr val="00B0F0"/>
                  </a:solidFill>
                </a:rPr>
                <a:t>企业友好</a:t>
              </a:r>
              <a:r>
                <a:rPr lang="zh-CN" altLang="en-US" sz="1200" b="1" dirty="0" smtClean="0">
                  <a:solidFill>
                    <a:srgbClr val="464653"/>
                  </a:solidFill>
                </a:rPr>
                <a:t>的</a:t>
              </a:r>
              <a:r>
                <a:rPr lang="zh-CN" altLang="en-US" sz="1200" b="1" dirty="0" smtClean="0">
                  <a:solidFill>
                    <a:srgbClr val="00B0F0"/>
                  </a:solidFill>
                </a:rPr>
                <a:t>工具和平台</a:t>
              </a:r>
              <a:endParaRPr lang="en-US" altLang="zh-CN" sz="1200" b="1" dirty="0" smtClean="0">
                <a:solidFill>
                  <a:srgbClr val="00B0F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rgbClr val="464653"/>
                  </a:solidFill>
                </a:rPr>
                <a:t>旨在面向体量</a:t>
              </a:r>
              <a:r>
                <a:rPr lang="zh-CN" altLang="en-US" sz="1200" b="1" dirty="0">
                  <a:solidFill>
                    <a:srgbClr val="464653"/>
                  </a:solidFill>
                </a:rPr>
                <a:t>庞大且还未经开发的企业市场</a:t>
              </a:r>
              <a:endParaRPr lang="en-US" altLang="zh-CN" sz="1200" b="1" dirty="0">
                <a:solidFill>
                  <a:srgbClr val="464653"/>
                </a:solidFill>
              </a:endParaRPr>
            </a:p>
          </p:txBody>
        </p:sp>
        <p:sp>
          <p:nvSpPr>
            <p:cNvPr id="87" name="îSḷiḓê">
              <a:extLst>
                <a:ext uri="{FF2B5EF4-FFF2-40B4-BE49-F238E27FC236}">
                  <a16:creationId xmlns="" xmlns:a16="http://schemas.microsoft.com/office/drawing/2014/main" id="{AE88571E-FE94-4B1A-B9B1-491092D8A007}"/>
                </a:ext>
              </a:extLst>
            </p:cNvPr>
            <p:cNvSpPr/>
            <p:nvPr/>
          </p:nvSpPr>
          <p:spPr>
            <a:xfrm flipH="1">
              <a:off x="673099" y="2338209"/>
              <a:ext cx="3136901" cy="558545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1400" b="1" i="1" dirty="0"/>
                <a:t>唯</a:t>
              </a:r>
              <a:r>
                <a:rPr lang="zh-CN" altLang="en-US" sz="1400" b="1" i="1" dirty="0" smtClean="0"/>
                <a:t>链</a:t>
              </a:r>
              <a:r>
                <a:rPr lang="en-US" altLang="zh-CN" sz="1400" b="1" i="1" dirty="0" smtClean="0"/>
                <a:t>Toolchain</a:t>
              </a:r>
              <a:endParaRPr lang="zh-CN" altLang="en-US" sz="1400" b="1" i="1" dirty="0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="" xmlns:a16="http://schemas.microsoft.com/office/drawing/2014/main" id="{671323E5-51B6-4C1B-8BD0-C399F41E316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2833143"/>
              <a:ext cx="30765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 89">
            <a:extLst>
              <a:ext uri="{FF2B5EF4-FFF2-40B4-BE49-F238E27FC236}">
                <a16:creationId xmlns="" xmlns:a16="http://schemas.microsoft.com/office/drawing/2014/main" id="{405CDF38-036E-4ACA-9ECB-3A58A107F553}"/>
              </a:ext>
            </a:extLst>
          </p:cNvPr>
          <p:cNvSpPr/>
          <p:nvPr/>
        </p:nvSpPr>
        <p:spPr>
          <a:xfrm>
            <a:off x="7258470" y="3545524"/>
            <a:ext cx="4173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spcBef>
                <a:spcPts val="500"/>
              </a:spcBef>
              <a:buClr>
                <a:schemeClr val="accent2"/>
              </a:buClr>
              <a:defRPr sz="1400">
                <a:solidFill>
                  <a:srgbClr val="464653"/>
                </a:solidFill>
              </a:defRPr>
            </a:pPr>
            <a:r>
              <a:rPr lang="zh-CN" altLang="en-US" sz="1200" dirty="0">
                <a:solidFill>
                  <a:srgbClr val="535353"/>
                </a:solidFill>
              </a:rPr>
              <a:t>唯链旨在</a:t>
            </a:r>
            <a:r>
              <a:rPr lang="zh-CN" altLang="en-US" sz="1200" dirty="0" smtClean="0">
                <a:solidFill>
                  <a:srgbClr val="535353"/>
                </a:solidFill>
              </a:rPr>
              <a:t>将基于区块链的</a:t>
            </a:r>
            <a:r>
              <a:rPr lang="en-US" altLang="zh-CN" sz="1200" dirty="0" smtClean="0">
                <a:solidFill>
                  <a:srgbClr val="535353"/>
                </a:solidFill>
              </a:rPr>
              <a:t>Toolchain</a:t>
            </a:r>
            <a:r>
              <a:rPr lang="zh-CN" altLang="en-US" sz="1200" dirty="0" smtClean="0">
                <a:solidFill>
                  <a:srgbClr val="535353"/>
                </a:solidFill>
              </a:rPr>
              <a:t>引入</a:t>
            </a:r>
            <a:r>
              <a:rPr lang="zh-CN" altLang="en-US" sz="1200" dirty="0">
                <a:solidFill>
                  <a:srgbClr val="535353"/>
                </a:solidFill>
              </a:rPr>
              <a:t>企业，以此来推广唯链的产品和服务：</a:t>
            </a:r>
            <a:endParaRPr lang="en-US" altLang="zh-CN" sz="700" dirty="0">
              <a:solidFill>
                <a:srgbClr val="535353"/>
              </a:solidFill>
            </a:endParaRPr>
          </a:p>
          <a:p>
            <a:pPr marL="282575" lvl="1" indent="-171450">
              <a:buClr>
                <a:schemeClr val="accent2"/>
              </a:buClr>
              <a:buFont typeface="Wingdings 3" panose="05040102010807070707" pitchFamily="18" charset="2"/>
              <a:buChar char="}"/>
              <a:defRPr sz="1400">
                <a:solidFill>
                  <a:srgbClr val="464653"/>
                </a:solidFill>
              </a:defRPr>
            </a:pPr>
            <a:r>
              <a:rPr lang="zh-CN" altLang="en-US" sz="1200" dirty="0" smtClean="0">
                <a:solidFill>
                  <a:srgbClr val="535353"/>
                </a:solidFill>
              </a:rPr>
              <a:t>用户</a:t>
            </a:r>
            <a:r>
              <a:rPr lang="zh-CN" altLang="en-US" sz="1200" dirty="0">
                <a:solidFill>
                  <a:srgbClr val="535353"/>
                </a:solidFill>
              </a:rPr>
              <a:t>群庞大</a:t>
            </a:r>
          </a:p>
          <a:p>
            <a:pPr marL="282575" lvl="1" indent="-171450">
              <a:buClr>
                <a:schemeClr val="accent2"/>
              </a:buClr>
              <a:buFont typeface="Wingdings 3" panose="05040102010807070707" pitchFamily="18" charset="2"/>
              <a:buChar char="}"/>
              <a:defRPr sz="1400">
                <a:solidFill>
                  <a:srgbClr val="464653"/>
                </a:solidFill>
              </a:defRPr>
            </a:pPr>
            <a:r>
              <a:rPr lang="zh-CN" altLang="en-US" sz="1200" dirty="0">
                <a:solidFill>
                  <a:srgbClr val="535353"/>
                </a:solidFill>
              </a:rPr>
              <a:t>高标准的研发，合规严谨</a:t>
            </a:r>
          </a:p>
          <a:p>
            <a:pPr marL="282575" lvl="1" indent="-171450">
              <a:buClr>
                <a:schemeClr val="accent2"/>
              </a:buClr>
              <a:buFont typeface="Wingdings 3" panose="05040102010807070707" pitchFamily="18" charset="2"/>
              <a:buChar char="}"/>
              <a:defRPr sz="1400">
                <a:solidFill>
                  <a:srgbClr val="464653"/>
                </a:solidFill>
              </a:defRPr>
            </a:pPr>
            <a:r>
              <a:rPr lang="zh-CN" altLang="en-US" sz="1200" dirty="0">
                <a:solidFill>
                  <a:srgbClr val="535353"/>
                </a:solidFill>
              </a:rPr>
              <a:t>立法影响</a:t>
            </a:r>
          </a:p>
          <a:p>
            <a:pPr marL="282575" lvl="1" indent="-171450">
              <a:buClr>
                <a:schemeClr val="accent2"/>
              </a:buClr>
              <a:buFont typeface="Wingdings 3" panose="05040102010807070707" pitchFamily="18" charset="2"/>
              <a:buChar char="}"/>
              <a:defRPr sz="1400">
                <a:solidFill>
                  <a:srgbClr val="464653"/>
                </a:solidFill>
              </a:defRPr>
            </a:pPr>
            <a:r>
              <a:rPr lang="zh-CN" altLang="en-US" sz="1200" dirty="0">
                <a:solidFill>
                  <a:srgbClr val="535353"/>
                </a:solidFill>
              </a:rPr>
              <a:t>为所有利益相关者创造长期网络效应，同时创造价值</a:t>
            </a:r>
            <a:endParaRPr lang="en-US" altLang="zh-CN" sz="1200" dirty="0">
              <a:solidFill>
                <a:srgbClr val="535353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72F6674D-952C-455E-8B41-77BCED954AD0}"/>
              </a:ext>
            </a:extLst>
          </p:cNvPr>
          <p:cNvGrpSpPr/>
          <p:nvPr/>
        </p:nvGrpSpPr>
        <p:grpSpPr>
          <a:xfrm>
            <a:off x="2122263" y="2402825"/>
            <a:ext cx="2692096" cy="1199465"/>
            <a:chOff x="901145" y="2934055"/>
            <a:chExt cx="2296260" cy="1199465"/>
          </a:xfrm>
        </p:grpSpPr>
        <p:sp>
          <p:nvSpPr>
            <p:cNvPr id="36" name="îṧľide">
              <a:extLst>
                <a:ext uri="{FF2B5EF4-FFF2-40B4-BE49-F238E27FC236}">
                  <a16:creationId xmlns="" xmlns:a16="http://schemas.microsoft.com/office/drawing/2014/main" id="{018A27E7-ED94-41D9-AFC1-0CF67FBB8095}"/>
                </a:ext>
              </a:extLst>
            </p:cNvPr>
            <p:cNvSpPr txBox="1"/>
            <p:nvPr/>
          </p:nvSpPr>
          <p:spPr bwMode="auto">
            <a:xfrm>
              <a:off x="901145" y="2934055"/>
              <a:ext cx="2283687" cy="313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txBody>
            <a:bodyPr wrap="square" lIns="91440" tIns="45720" rIns="91440" bIns="45720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b="1" dirty="0">
                  <a:solidFill>
                    <a:schemeClr val="tx1"/>
                  </a:solidFill>
                </a:rPr>
                <a:t>纯区块链的用户群</a:t>
              </a:r>
            </a:p>
          </p:txBody>
        </p:sp>
        <p:sp>
          <p:nvSpPr>
            <p:cNvPr id="37" name="îṧľide">
              <a:extLst>
                <a:ext uri="{FF2B5EF4-FFF2-40B4-BE49-F238E27FC236}">
                  <a16:creationId xmlns="" xmlns:a16="http://schemas.microsoft.com/office/drawing/2014/main" id="{586EA528-8CD6-43D7-9732-6391FCD20151}"/>
                </a:ext>
              </a:extLst>
            </p:cNvPr>
            <p:cNvSpPr txBox="1"/>
            <p:nvPr/>
          </p:nvSpPr>
          <p:spPr bwMode="auto">
            <a:xfrm>
              <a:off x="919238" y="3820104"/>
              <a:ext cx="2278167" cy="3134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txBody>
            <a:bodyPr wrap="square" lIns="91440" tIns="45720" rIns="91440" bIns="4572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 MT"/>
                  <a:ea typeface="Gill Sans MT"/>
                  <a:cs typeface="Gill Sans MT"/>
                  <a:sym typeface="Gill Sans MT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b="1" dirty="0">
                  <a:solidFill>
                    <a:schemeClr val="tx1"/>
                  </a:solidFill>
                </a:rPr>
                <a:t>大公司的用户群</a:t>
              </a:r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9" name="Picture 30">
            <a:extLst>
              <a:ext uri="{FF2B5EF4-FFF2-40B4-BE49-F238E27FC236}">
                <a16:creationId xmlns="" xmlns:a16="http://schemas.microsoft.com/office/drawing/2014/main" id="{EF3709EE-ED5E-4550-8B3F-106C9FB8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9" y="3600930"/>
            <a:ext cx="486656" cy="364034"/>
          </a:xfrm>
          <a:prstGeom prst="rect">
            <a:avLst/>
          </a:prstGeom>
        </p:spPr>
      </p:pic>
      <p:sp>
        <p:nvSpPr>
          <p:cNvPr id="60" name="TextBox 51">
            <a:extLst>
              <a:ext uri="{FF2B5EF4-FFF2-40B4-BE49-F238E27FC236}">
                <a16:creationId xmlns="" xmlns:a16="http://schemas.microsoft.com/office/drawing/2014/main" id="{DD9710CB-94D8-4FB2-81DE-EBEBE82B78FA}"/>
              </a:ext>
            </a:extLst>
          </p:cNvPr>
          <p:cNvSpPr txBox="1"/>
          <p:nvPr/>
        </p:nvSpPr>
        <p:spPr>
          <a:xfrm>
            <a:off x="1497895" y="3692584"/>
            <a:ext cx="1018931" cy="256829"/>
          </a:xfrm>
          <a:prstGeom prst="rect">
            <a:avLst/>
          </a:prstGeom>
          <a:ln w="12700">
            <a:miter lim="400000"/>
          </a:ln>
        </p:spPr>
        <p:txBody>
          <a:bodyPr lIns="45719" rIns="45719" anchor="t">
            <a:no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defRPr sz="1400" b="1">
                <a:solidFill>
                  <a:srgbClr val="464653"/>
                </a:solidFill>
              </a:defRPr>
            </a:lvl1pPr>
            <a:lvl2pPr marL="584420" indent="-31010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2pPr>
            <a:lvl3pPr marL="891540" indent="-29718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3pPr>
            <a:lvl4pPr marL="1198880" indent="-330200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4pPr>
            <a:lvl5pPr marL="1514475" indent="-371475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5pPr>
            <a:lvl6pPr marL="1760220" indent="-297180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6pPr>
            <a:lvl7pPr marL="198555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7pPr>
            <a:lvl8pPr marL="216843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8pPr>
            <a:lvl9pPr marL="2407919" indent="-396239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9pPr>
          </a:lstStyle>
          <a:p>
            <a:pPr>
              <a:buClr>
                <a:schemeClr val="bg2"/>
              </a:buClr>
            </a:pPr>
            <a:r>
              <a:rPr lang="en-CA" altLang="zh-CN" sz="1200" dirty="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1,000,000k</a:t>
            </a:r>
            <a:endParaRPr lang="en-US" altLang="zh-CN" sz="1200" dirty="0">
              <a:solidFill>
                <a:srgbClr val="00B05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40" name="Picture 31">
            <a:extLst>
              <a:ext uri="{FF2B5EF4-FFF2-40B4-BE49-F238E27FC236}">
                <a16:creationId xmlns="" xmlns:a16="http://schemas.microsoft.com/office/drawing/2014/main" id="{8D2EDD6A-20CD-4777-A1A2-1014BD69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15" y="4194511"/>
            <a:ext cx="330644" cy="330644"/>
          </a:xfrm>
          <a:prstGeom prst="rect">
            <a:avLst/>
          </a:prstGeom>
        </p:spPr>
      </p:pic>
      <p:sp>
        <p:nvSpPr>
          <p:cNvPr id="61" name="TextBox 54">
            <a:extLst>
              <a:ext uri="{FF2B5EF4-FFF2-40B4-BE49-F238E27FC236}">
                <a16:creationId xmlns="" xmlns:a16="http://schemas.microsoft.com/office/drawing/2014/main" id="{5557E3C8-AD69-44B3-8395-5C7C2A0F4807}"/>
              </a:ext>
            </a:extLst>
          </p:cNvPr>
          <p:cNvSpPr txBox="1"/>
          <p:nvPr/>
        </p:nvSpPr>
        <p:spPr>
          <a:xfrm>
            <a:off x="1497895" y="4245134"/>
            <a:ext cx="1121371" cy="256829"/>
          </a:xfrm>
          <a:prstGeom prst="rect">
            <a:avLst/>
          </a:prstGeom>
          <a:ln w="12700">
            <a:miter lim="400000"/>
          </a:ln>
        </p:spPr>
        <p:txBody>
          <a:bodyPr lIns="45719" rIns="45719" anchor="t">
            <a:no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defRPr sz="1400" b="1">
                <a:solidFill>
                  <a:srgbClr val="464653"/>
                </a:solidFill>
              </a:defRPr>
            </a:lvl1pPr>
            <a:lvl2pPr marL="584420" indent="-31010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2pPr>
            <a:lvl3pPr marL="891540" indent="-29718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3pPr>
            <a:lvl4pPr marL="1198880" indent="-330200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4pPr>
            <a:lvl5pPr marL="1514475" indent="-371475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5pPr>
            <a:lvl6pPr marL="1760220" indent="-297180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6pPr>
            <a:lvl7pPr marL="198555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7pPr>
            <a:lvl8pPr marL="216843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8pPr>
            <a:lvl9pPr marL="2407919" indent="-396239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9pPr>
          </a:lstStyle>
          <a:p>
            <a:pPr>
              <a:buClr>
                <a:schemeClr val="bg2"/>
              </a:buClr>
            </a:pPr>
            <a:r>
              <a:rPr lang="en-CA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2,320,000</a:t>
            </a:r>
            <a:r>
              <a:rPr lang="en-US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k</a:t>
            </a:r>
          </a:p>
        </p:txBody>
      </p:sp>
      <p:sp>
        <p:nvSpPr>
          <p:cNvPr id="64" name="TextBox 57">
            <a:extLst>
              <a:ext uri="{FF2B5EF4-FFF2-40B4-BE49-F238E27FC236}">
                <a16:creationId xmlns="" xmlns:a16="http://schemas.microsoft.com/office/drawing/2014/main" id="{F4E37020-8B31-4DD9-B9E4-6ADB0798BB8D}"/>
              </a:ext>
            </a:extLst>
          </p:cNvPr>
          <p:cNvSpPr txBox="1"/>
          <p:nvPr/>
        </p:nvSpPr>
        <p:spPr>
          <a:xfrm>
            <a:off x="1497895" y="4761305"/>
            <a:ext cx="903460" cy="256829"/>
          </a:xfrm>
          <a:prstGeom prst="rect">
            <a:avLst/>
          </a:prstGeom>
          <a:ln w="12700">
            <a:miter lim="400000"/>
          </a:ln>
        </p:spPr>
        <p:txBody>
          <a:bodyPr lIns="45719" rIns="45719" anchor="t">
            <a:no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defRPr sz="1400" b="1">
                <a:solidFill>
                  <a:srgbClr val="464653"/>
                </a:solidFill>
              </a:defRPr>
            </a:lvl1pPr>
            <a:lvl2pPr marL="584420" indent="-31010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2pPr>
            <a:lvl3pPr marL="891540" indent="-29718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3pPr>
            <a:lvl4pPr marL="1198880" indent="-330200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4pPr>
            <a:lvl5pPr marL="1514475" indent="-371475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5pPr>
            <a:lvl6pPr marL="1760220" indent="-297180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6pPr>
            <a:lvl7pPr marL="198555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7pPr>
            <a:lvl8pPr marL="216843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8pPr>
            <a:lvl9pPr marL="2407919" indent="-396239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9pPr>
          </a:lstStyle>
          <a:p>
            <a:pPr>
              <a:buClr>
                <a:schemeClr val="bg2"/>
              </a:buClr>
            </a:pPr>
            <a:r>
              <a:rPr lang="en-CA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699,000</a:t>
            </a:r>
            <a:r>
              <a:rPr lang="en-US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k</a:t>
            </a:r>
          </a:p>
        </p:txBody>
      </p:sp>
      <p:pic>
        <p:nvPicPr>
          <p:cNvPr id="65" name="Picture 50">
            <a:extLst>
              <a:ext uri="{FF2B5EF4-FFF2-40B4-BE49-F238E27FC236}">
                <a16:creationId xmlns="" xmlns:a16="http://schemas.microsoft.com/office/drawing/2014/main" id="{F7507420-F9EA-4D80-AB76-8294F9B974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7" y="4785561"/>
            <a:ext cx="505260" cy="221052"/>
          </a:xfrm>
          <a:prstGeom prst="rect">
            <a:avLst/>
          </a:prstGeom>
        </p:spPr>
      </p:pic>
      <p:sp>
        <p:nvSpPr>
          <p:cNvPr id="68" name="TextBox 32">
            <a:extLst>
              <a:ext uri="{FF2B5EF4-FFF2-40B4-BE49-F238E27FC236}">
                <a16:creationId xmlns="" xmlns:a16="http://schemas.microsoft.com/office/drawing/2014/main" id="{13EA4081-B035-4CFE-8B55-26CE67C6FA0A}"/>
              </a:ext>
            </a:extLst>
          </p:cNvPr>
          <p:cNvSpPr txBox="1"/>
          <p:nvPr/>
        </p:nvSpPr>
        <p:spPr>
          <a:xfrm>
            <a:off x="1497895" y="1445529"/>
            <a:ext cx="453936" cy="238767"/>
          </a:xfrm>
          <a:prstGeom prst="rect">
            <a:avLst/>
          </a:prstGeom>
          <a:ln w="12700">
            <a:miter lim="400000"/>
          </a:ln>
        </p:spPr>
        <p:txBody>
          <a:bodyPr lIns="45719" rIns="45719" anchor="t">
            <a:no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defRPr sz="1400" b="1">
                <a:solidFill>
                  <a:srgbClr val="464653"/>
                </a:solidFill>
              </a:defRPr>
            </a:lvl1pPr>
            <a:lvl2pPr marL="584420" indent="-31010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2pPr>
            <a:lvl3pPr marL="891540" indent="-29718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3pPr>
            <a:lvl4pPr marL="1198880" indent="-330200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4pPr>
            <a:lvl5pPr marL="1514475" indent="-371475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5pPr>
            <a:lvl6pPr marL="1760220" indent="-297180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6pPr>
            <a:lvl7pPr marL="198555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7pPr>
            <a:lvl8pPr marL="216843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8pPr>
            <a:lvl9pPr marL="2407919" indent="-396239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9pPr>
          </a:lstStyle>
          <a:p>
            <a:pPr>
              <a:buClr>
                <a:schemeClr val="bg2"/>
              </a:buClr>
            </a:pPr>
            <a:r>
              <a:rPr lang="en-CA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4</a:t>
            </a:r>
            <a:r>
              <a:rPr lang="en-US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70k</a:t>
            </a:r>
          </a:p>
        </p:txBody>
      </p:sp>
      <p:sp>
        <p:nvSpPr>
          <p:cNvPr id="71" name="TextBox 33">
            <a:extLst>
              <a:ext uri="{FF2B5EF4-FFF2-40B4-BE49-F238E27FC236}">
                <a16:creationId xmlns="" xmlns:a16="http://schemas.microsoft.com/office/drawing/2014/main" id="{5D603D8F-EEA1-4684-9A36-B869FE0585EC}"/>
              </a:ext>
            </a:extLst>
          </p:cNvPr>
          <p:cNvSpPr txBox="1"/>
          <p:nvPr/>
        </p:nvSpPr>
        <p:spPr>
          <a:xfrm>
            <a:off x="1497895" y="1986551"/>
            <a:ext cx="500034" cy="152662"/>
          </a:xfrm>
          <a:prstGeom prst="rect">
            <a:avLst/>
          </a:prstGeom>
          <a:ln w="12700">
            <a:miter lim="400000"/>
          </a:ln>
        </p:spPr>
        <p:txBody>
          <a:bodyPr lIns="45719" rIns="45719" anchor="t">
            <a:no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defRPr sz="1400" b="1">
                <a:solidFill>
                  <a:srgbClr val="464653"/>
                </a:solidFill>
              </a:defRPr>
            </a:lvl1pPr>
            <a:lvl2pPr marL="584420" indent="-31010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2pPr>
            <a:lvl3pPr marL="891540" indent="-29718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3pPr>
            <a:lvl4pPr marL="1198880" indent="-330200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4pPr>
            <a:lvl5pPr marL="1514475" indent="-371475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5pPr>
            <a:lvl6pPr marL="1760220" indent="-297180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6pPr>
            <a:lvl7pPr marL="198555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7pPr>
            <a:lvl8pPr marL="216843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8pPr>
            <a:lvl9pPr marL="2407919" indent="-396239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9pPr>
          </a:lstStyle>
          <a:p>
            <a:pPr>
              <a:buClr>
                <a:schemeClr val="bg2"/>
              </a:buClr>
            </a:pPr>
            <a:r>
              <a:rPr lang="en-CA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254</a:t>
            </a:r>
            <a:r>
              <a:rPr lang="en-US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k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="" xmlns:a16="http://schemas.microsoft.com/office/drawing/2014/main" id="{A73B1CE4-61B9-40EA-94A9-9DC50AACFAB2}"/>
              </a:ext>
            </a:extLst>
          </p:cNvPr>
          <p:cNvSpPr txBox="1"/>
          <p:nvPr/>
        </p:nvSpPr>
        <p:spPr>
          <a:xfrm>
            <a:off x="1497895" y="2559604"/>
            <a:ext cx="529784" cy="136142"/>
          </a:xfrm>
          <a:prstGeom prst="rect">
            <a:avLst/>
          </a:prstGeom>
          <a:ln w="12700">
            <a:miter lim="400000"/>
          </a:ln>
        </p:spPr>
        <p:txBody>
          <a:bodyPr lIns="45719" rIns="45719" anchor="t">
            <a:no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defRPr sz="1400" b="1">
                <a:solidFill>
                  <a:srgbClr val="464653"/>
                </a:solidFill>
              </a:defRPr>
            </a:lvl1pPr>
            <a:lvl2pPr marL="584420" indent="-31010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2pPr>
            <a:lvl3pPr marL="891540" indent="-297180">
              <a:spcBef>
                <a:spcPts val="600"/>
              </a:spcBef>
              <a:buClr>
                <a:schemeClr val="accent1"/>
              </a:buClr>
              <a:buSzPct val="76000"/>
              <a:buChar char=""/>
              <a:defRPr sz="2600"/>
            </a:lvl3pPr>
            <a:lvl4pPr marL="1198880" indent="-330200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4pPr>
            <a:lvl5pPr marL="1514475" indent="-371475">
              <a:spcBef>
                <a:spcPts val="600"/>
              </a:spcBef>
              <a:buClr>
                <a:schemeClr val="accent1"/>
              </a:buClr>
              <a:buSzPct val="70000"/>
              <a:buChar char="◻"/>
              <a:defRPr sz="2600"/>
            </a:lvl5pPr>
            <a:lvl6pPr marL="1760220" indent="-297180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6pPr>
            <a:lvl7pPr marL="198555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7pPr>
            <a:lvl8pPr marL="2168434" indent="-339634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8pPr>
            <a:lvl9pPr marL="2407919" indent="-396239">
              <a:spcBef>
                <a:spcPts val="600"/>
              </a:spcBef>
              <a:buClr>
                <a:schemeClr val="accent1"/>
              </a:buClr>
              <a:buSzPct val="75000"/>
              <a:buChar char=""/>
              <a:defRPr sz="2600"/>
            </a:lvl9pPr>
          </a:lstStyle>
          <a:p>
            <a:pPr>
              <a:buClr>
                <a:schemeClr val="bg2"/>
              </a:buClr>
            </a:pPr>
            <a:r>
              <a:rPr lang="en-CA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139</a:t>
            </a:r>
            <a:r>
              <a:rPr lang="en-US" altLang="zh-CN" sz="1200">
                <a:solidFill>
                  <a:srgbClr val="00B05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k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3A38729-1020-44B0-B190-A4B9D4B13D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53" y="1395388"/>
            <a:ext cx="367568" cy="3675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6563E702-4DA3-48C8-9446-104F45FD73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1" y="1902797"/>
            <a:ext cx="543692" cy="389646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="" xmlns:a16="http://schemas.microsoft.com/office/drawing/2014/main" id="{EFD33BDF-F0BB-4725-806C-8C8006F366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13" y="2446023"/>
            <a:ext cx="416848" cy="3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7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/>
          <p:nvPr/>
        </p:nvSpPr>
        <p:spPr>
          <a:xfrm>
            <a:off x="609600" y="427747"/>
            <a:ext cx="10972800" cy="668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b="1">
                <a:solidFill>
                  <a:srgbClr val="4646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 hangingPunct="1">
              <a:defRPr/>
            </a:pPr>
            <a:r>
              <a:rPr lang="zh-CN" altLang="en-US" sz="2600" dirty="0" smtClean="0"/>
              <a:t>区块链即将进入创造真正商业价值的时代</a:t>
            </a:r>
            <a:endParaRPr sz="2600" dirty="0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150EF429-76B7-497C-B728-F109B4C60C83}"/>
              </a:ext>
            </a:extLst>
          </p:cNvPr>
          <p:cNvGrpSpPr/>
          <p:nvPr/>
        </p:nvGrpSpPr>
        <p:grpSpPr>
          <a:xfrm>
            <a:off x="455770" y="1852230"/>
            <a:ext cx="10993281" cy="3985569"/>
            <a:chOff x="857648" y="1694709"/>
            <a:chExt cx="8462761" cy="4226214"/>
          </a:xfrm>
        </p:grpSpPr>
        <p:cxnSp>
          <p:nvCxnSpPr>
            <p:cNvPr id="50" name="直接箭头连接符 3">
              <a:extLst>
                <a:ext uri="{FF2B5EF4-FFF2-40B4-BE49-F238E27FC236}">
                  <a16:creationId xmlns="" xmlns:a16="http://schemas.microsoft.com/office/drawing/2014/main" id="{2967448A-E53B-4F23-BA47-8BE77805C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7561" y="1694709"/>
              <a:ext cx="0" cy="3546719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">
              <a:extLst>
                <a:ext uri="{FF2B5EF4-FFF2-40B4-BE49-F238E27FC236}">
                  <a16:creationId xmlns="" xmlns:a16="http://schemas.microsoft.com/office/drawing/2014/main" id="{1276BE5A-F9F2-407A-A181-3ECEB5B51292}"/>
                </a:ext>
              </a:extLst>
            </p:cNvPr>
            <p:cNvCxnSpPr>
              <a:cxnSpLocks/>
            </p:cNvCxnSpPr>
            <p:nvPr/>
          </p:nvCxnSpPr>
          <p:spPr>
            <a:xfrm>
              <a:off x="1687561" y="5246203"/>
              <a:ext cx="7632848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9">
              <a:extLst>
                <a:ext uri="{FF2B5EF4-FFF2-40B4-BE49-F238E27FC236}">
                  <a16:creationId xmlns="" xmlns:a16="http://schemas.microsoft.com/office/drawing/2014/main" id="{3CF133D7-2800-4A02-861D-FE3381F0C323}"/>
                </a:ext>
              </a:extLst>
            </p:cNvPr>
            <p:cNvSpPr txBox="1"/>
            <p:nvPr/>
          </p:nvSpPr>
          <p:spPr>
            <a:xfrm>
              <a:off x="1732984" y="1788869"/>
              <a:ext cx="754582" cy="293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89BCA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sym typeface="Calibri"/>
                </a:rPr>
                <a:t>行业成熟度</a:t>
              </a:r>
            </a:p>
          </p:txBody>
        </p:sp>
        <p:sp>
          <p:nvSpPr>
            <p:cNvPr id="53" name="矩形: 圆角 22">
              <a:extLst>
                <a:ext uri="{FF2B5EF4-FFF2-40B4-BE49-F238E27FC236}">
                  <a16:creationId xmlns="" xmlns:a16="http://schemas.microsoft.com/office/drawing/2014/main" id="{FA36B4C3-4A04-400D-8B7B-BE2286D19F10}"/>
                </a:ext>
              </a:extLst>
            </p:cNvPr>
            <p:cNvSpPr/>
            <p:nvPr/>
          </p:nvSpPr>
          <p:spPr>
            <a:xfrm>
              <a:off x="1687560" y="5596348"/>
              <a:ext cx="1490263" cy="324575"/>
            </a:xfrm>
            <a:prstGeom prst="roundRect">
              <a:avLst/>
            </a:prstGeom>
            <a:solidFill>
              <a:srgbClr val="2D3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sym typeface="Calibri"/>
                </a:rPr>
                <a:t>Birth of The Idea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sym typeface="Calibri"/>
              </a:endParaRPr>
            </a:p>
          </p:txBody>
        </p:sp>
        <p:sp>
          <p:nvSpPr>
            <p:cNvPr id="57" name="矩形: 圆角 23">
              <a:extLst>
                <a:ext uri="{FF2B5EF4-FFF2-40B4-BE49-F238E27FC236}">
                  <a16:creationId xmlns="" xmlns:a16="http://schemas.microsoft.com/office/drawing/2014/main" id="{33B24BBF-13CE-4793-923E-447E9CFC7633}"/>
                </a:ext>
              </a:extLst>
            </p:cNvPr>
            <p:cNvSpPr/>
            <p:nvPr/>
          </p:nvSpPr>
          <p:spPr>
            <a:xfrm>
              <a:off x="3250775" y="5600877"/>
              <a:ext cx="1604770" cy="315516"/>
            </a:xfrm>
            <a:prstGeom prst="roundRect">
              <a:avLst/>
            </a:prstGeom>
            <a:solidFill>
              <a:srgbClr val="2D3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sym typeface="Calibri"/>
                </a:rPr>
                <a:t>Lay out the Infrastructure 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sym typeface="Calibri"/>
              </a:endParaRPr>
            </a:p>
          </p:txBody>
        </p:sp>
        <p:sp>
          <p:nvSpPr>
            <p:cNvPr id="58" name="矩形: 圆角 24">
              <a:extLst>
                <a:ext uri="{FF2B5EF4-FFF2-40B4-BE49-F238E27FC236}">
                  <a16:creationId xmlns="" xmlns:a16="http://schemas.microsoft.com/office/drawing/2014/main" id="{03AF2EE1-1225-4193-94EB-5496005D3A53}"/>
                </a:ext>
              </a:extLst>
            </p:cNvPr>
            <p:cNvSpPr/>
            <p:nvPr/>
          </p:nvSpPr>
          <p:spPr>
            <a:xfrm>
              <a:off x="4936978" y="5600877"/>
              <a:ext cx="2302844" cy="315516"/>
            </a:xfrm>
            <a:prstGeom prst="roundRect">
              <a:avLst/>
            </a:prstGeom>
            <a:solidFill>
              <a:srgbClr val="2D3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sym typeface="Calibri"/>
                </a:rPr>
                <a:t>Proof of Business Value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sym typeface="Calibri"/>
              </a:endParaRPr>
            </a:p>
          </p:txBody>
        </p:sp>
        <p:sp>
          <p:nvSpPr>
            <p:cNvPr id="59" name="矩形: 圆角 25">
              <a:extLst>
                <a:ext uri="{FF2B5EF4-FFF2-40B4-BE49-F238E27FC236}">
                  <a16:creationId xmlns="" xmlns:a16="http://schemas.microsoft.com/office/drawing/2014/main" id="{80D4C385-5BE5-4289-BC92-967B94AD0732}"/>
                </a:ext>
              </a:extLst>
            </p:cNvPr>
            <p:cNvSpPr/>
            <p:nvPr/>
          </p:nvSpPr>
          <p:spPr>
            <a:xfrm>
              <a:off x="7321253" y="5600877"/>
              <a:ext cx="1931603" cy="315516"/>
            </a:xfrm>
            <a:prstGeom prst="roundRect">
              <a:avLst/>
            </a:prstGeom>
            <a:solidFill>
              <a:srgbClr val="2D3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sym typeface="Calibri"/>
                </a:rPr>
                <a:t>Finding The Right Business Model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sym typeface="Calibri"/>
              </a:endParaRPr>
            </a:p>
          </p:txBody>
        </p:sp>
        <p:sp>
          <p:nvSpPr>
            <p:cNvPr id="61" name="矩形: 圆角 26">
              <a:extLst>
                <a:ext uri="{FF2B5EF4-FFF2-40B4-BE49-F238E27FC236}">
                  <a16:creationId xmlns="" xmlns:a16="http://schemas.microsoft.com/office/drawing/2014/main" id="{E658A553-51A8-4028-8A3C-45A50CD3F8C6}"/>
                </a:ext>
              </a:extLst>
            </p:cNvPr>
            <p:cNvSpPr/>
            <p:nvPr/>
          </p:nvSpPr>
          <p:spPr>
            <a:xfrm>
              <a:off x="857648" y="4622200"/>
              <a:ext cx="761259" cy="628778"/>
            </a:xfrm>
            <a:prstGeom prst="roundRect">
              <a:avLst/>
            </a:prstGeom>
            <a:solidFill>
              <a:srgbClr val="889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sym typeface="Calibri"/>
                </a:rPr>
                <a:t>分布式账本</a:t>
              </a:r>
            </a:p>
          </p:txBody>
        </p:sp>
        <p:sp>
          <p:nvSpPr>
            <p:cNvPr id="62" name="矩形: 圆角 28">
              <a:extLst>
                <a:ext uri="{FF2B5EF4-FFF2-40B4-BE49-F238E27FC236}">
                  <a16:creationId xmlns="" xmlns:a16="http://schemas.microsoft.com/office/drawing/2014/main" id="{52A2ABDF-74C2-4BDD-8C75-F3BBE0FDC35A}"/>
                </a:ext>
              </a:extLst>
            </p:cNvPr>
            <p:cNvSpPr/>
            <p:nvPr/>
          </p:nvSpPr>
          <p:spPr>
            <a:xfrm>
              <a:off x="857648" y="3919289"/>
              <a:ext cx="761259" cy="628778"/>
            </a:xfrm>
            <a:prstGeom prst="roundRect">
              <a:avLst/>
            </a:prstGeom>
            <a:solidFill>
              <a:srgbClr val="889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sym typeface="Calibri"/>
                </a:rPr>
                <a:t>图灵完备的技术协议</a:t>
              </a:r>
            </a:p>
          </p:txBody>
        </p:sp>
        <p:sp>
          <p:nvSpPr>
            <p:cNvPr id="63" name="矩形: 圆角 29">
              <a:extLst>
                <a:ext uri="{FF2B5EF4-FFF2-40B4-BE49-F238E27FC236}">
                  <a16:creationId xmlns="" xmlns:a16="http://schemas.microsoft.com/office/drawing/2014/main" id="{952BFB26-3176-4F44-AFA2-C4D29A65BAF9}"/>
                </a:ext>
              </a:extLst>
            </p:cNvPr>
            <p:cNvSpPr/>
            <p:nvPr/>
          </p:nvSpPr>
          <p:spPr>
            <a:xfrm>
              <a:off x="857648" y="2277391"/>
              <a:ext cx="761259" cy="1540180"/>
            </a:xfrm>
            <a:prstGeom prst="roundRect">
              <a:avLst/>
            </a:prstGeom>
            <a:solidFill>
              <a:srgbClr val="889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sym typeface="Calibri"/>
                </a:rPr>
                <a:t>技术与商业融合</a:t>
              </a:r>
            </a:p>
          </p:txBody>
        </p:sp>
        <p:sp>
          <p:nvSpPr>
            <p:cNvPr id="64" name="矩形: 圆角 51">
              <a:extLst>
                <a:ext uri="{FF2B5EF4-FFF2-40B4-BE49-F238E27FC236}">
                  <a16:creationId xmlns="" xmlns:a16="http://schemas.microsoft.com/office/drawing/2014/main" id="{FAC75CDA-A5E5-4CD9-A35D-B5B096B26C07}"/>
                </a:ext>
              </a:extLst>
            </p:cNvPr>
            <p:cNvSpPr/>
            <p:nvPr/>
          </p:nvSpPr>
          <p:spPr>
            <a:xfrm>
              <a:off x="1689742" y="4377762"/>
              <a:ext cx="1484854" cy="857510"/>
            </a:xfrm>
            <a:prstGeom prst="roundRect">
              <a:avLst>
                <a:gd name="adj" fmla="val 2720"/>
              </a:avLst>
            </a:prstGeom>
            <a:solidFill>
              <a:srgbClr val="CFD6E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sym typeface="Calibri"/>
              </a:endParaRPr>
            </a:p>
          </p:txBody>
        </p:sp>
        <p:sp>
          <p:nvSpPr>
            <p:cNvPr id="65" name="矩形: 圆角 52">
              <a:extLst>
                <a:ext uri="{FF2B5EF4-FFF2-40B4-BE49-F238E27FC236}">
                  <a16:creationId xmlns="" xmlns:a16="http://schemas.microsoft.com/office/drawing/2014/main" id="{E0B6555D-F4AD-4A9B-AE67-367D22B5170C}"/>
                </a:ext>
              </a:extLst>
            </p:cNvPr>
            <p:cNvSpPr/>
            <p:nvPr/>
          </p:nvSpPr>
          <p:spPr>
            <a:xfrm>
              <a:off x="3258947" y="4016517"/>
              <a:ext cx="1588422" cy="1216459"/>
            </a:xfrm>
            <a:prstGeom prst="roundRect">
              <a:avLst>
                <a:gd name="adj" fmla="val 2720"/>
              </a:avLst>
            </a:prstGeom>
            <a:solidFill>
              <a:srgbClr val="CFD6E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sym typeface="Calibri"/>
              </a:endParaRPr>
            </a:p>
          </p:txBody>
        </p:sp>
        <p:sp>
          <p:nvSpPr>
            <p:cNvPr id="66" name="矩形: 圆角 53">
              <a:extLst>
                <a:ext uri="{FF2B5EF4-FFF2-40B4-BE49-F238E27FC236}">
                  <a16:creationId xmlns="" xmlns:a16="http://schemas.microsoft.com/office/drawing/2014/main" id="{BA60B7A1-E2F5-4B75-9E53-4B1DFE9411E2}"/>
                </a:ext>
              </a:extLst>
            </p:cNvPr>
            <p:cNvSpPr/>
            <p:nvPr/>
          </p:nvSpPr>
          <p:spPr>
            <a:xfrm>
              <a:off x="4941936" y="2668240"/>
              <a:ext cx="2301950" cy="2594361"/>
            </a:xfrm>
            <a:prstGeom prst="roundRect">
              <a:avLst>
                <a:gd name="adj" fmla="val 2720"/>
              </a:avLst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sym typeface="Calibri"/>
              </a:endParaRPr>
            </a:p>
          </p:txBody>
        </p:sp>
        <p:sp>
          <p:nvSpPr>
            <p:cNvPr id="79" name="矩形: 圆角 54">
              <a:extLst>
                <a:ext uri="{FF2B5EF4-FFF2-40B4-BE49-F238E27FC236}">
                  <a16:creationId xmlns="" xmlns:a16="http://schemas.microsoft.com/office/drawing/2014/main" id="{ECCEF59A-C224-4082-9780-3E8C2EBA3C51}"/>
                </a:ext>
              </a:extLst>
            </p:cNvPr>
            <p:cNvSpPr/>
            <p:nvPr/>
          </p:nvSpPr>
          <p:spPr>
            <a:xfrm>
              <a:off x="7317891" y="2466485"/>
              <a:ext cx="1934966" cy="2784494"/>
            </a:xfrm>
            <a:prstGeom prst="roundRect">
              <a:avLst>
                <a:gd name="adj" fmla="val 2720"/>
              </a:avLst>
            </a:prstGeom>
            <a:solidFill>
              <a:srgbClr val="CFD6E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sym typeface="Calibri"/>
              </a:endParaRPr>
            </a:p>
          </p:txBody>
        </p:sp>
        <p:sp>
          <p:nvSpPr>
            <p:cNvPr id="80" name="文本框 55">
              <a:extLst>
                <a:ext uri="{FF2B5EF4-FFF2-40B4-BE49-F238E27FC236}">
                  <a16:creationId xmlns="" xmlns:a16="http://schemas.microsoft.com/office/drawing/2014/main" id="{BC9954C4-A3E4-4ED0-973D-005D49124603}"/>
                </a:ext>
              </a:extLst>
            </p:cNvPr>
            <p:cNvSpPr txBox="1"/>
            <p:nvPr/>
          </p:nvSpPr>
          <p:spPr>
            <a:xfrm>
              <a:off x="1753901" y="4078219"/>
              <a:ext cx="1363376" cy="277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D3D64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sym typeface="Calibri"/>
                </a:rPr>
                <a:t>技术创新</a:t>
              </a:r>
            </a:p>
          </p:txBody>
        </p:sp>
        <p:sp>
          <p:nvSpPr>
            <p:cNvPr id="82" name="文本框 58">
              <a:extLst>
                <a:ext uri="{FF2B5EF4-FFF2-40B4-BE49-F238E27FC236}">
                  <a16:creationId xmlns="" xmlns:a16="http://schemas.microsoft.com/office/drawing/2014/main" id="{8BA63A64-400C-410B-842B-2BEC64C75895}"/>
                </a:ext>
              </a:extLst>
            </p:cNvPr>
            <p:cNvSpPr txBox="1"/>
            <p:nvPr/>
          </p:nvSpPr>
          <p:spPr>
            <a:xfrm>
              <a:off x="7417255" y="2012783"/>
              <a:ext cx="1736238" cy="277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D3D64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sym typeface="Calibri"/>
                </a:rPr>
                <a:t>区块链商业化</a:t>
              </a:r>
            </a:p>
          </p:txBody>
        </p:sp>
        <p:sp>
          <p:nvSpPr>
            <p:cNvPr id="83" name="文本框 60">
              <a:extLst>
                <a:ext uri="{FF2B5EF4-FFF2-40B4-BE49-F238E27FC236}">
                  <a16:creationId xmlns="" xmlns:a16="http://schemas.microsoft.com/office/drawing/2014/main" id="{F34772C1-2927-4DA3-9D11-9321C79F02F3}"/>
                </a:ext>
              </a:extLst>
            </p:cNvPr>
            <p:cNvSpPr txBox="1"/>
            <p:nvPr/>
          </p:nvSpPr>
          <p:spPr>
            <a:xfrm>
              <a:off x="3239042" y="3732499"/>
              <a:ext cx="1628232" cy="277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D3D64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区块链基础设施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2D3D64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5" name="文本框 71">
              <a:extLst>
                <a:ext uri="{FF2B5EF4-FFF2-40B4-BE49-F238E27FC236}">
                  <a16:creationId xmlns="" xmlns:a16="http://schemas.microsoft.com/office/drawing/2014/main" id="{D7832401-360C-4999-B5C8-9676E788025D}"/>
                </a:ext>
              </a:extLst>
            </p:cNvPr>
            <p:cNvSpPr txBox="1"/>
            <p:nvPr/>
          </p:nvSpPr>
          <p:spPr>
            <a:xfrm>
              <a:off x="1792911" y="4382107"/>
              <a:ext cx="1278517" cy="261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sym typeface="Calibri"/>
                </a:rPr>
                <a:t>分布式账本的概念出现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87" name="文本框 81">
              <a:extLst>
                <a:ext uri="{FF2B5EF4-FFF2-40B4-BE49-F238E27FC236}">
                  <a16:creationId xmlns="" xmlns:a16="http://schemas.microsoft.com/office/drawing/2014/main" id="{A812A002-F10A-4CE5-B34D-4D1F79778D60}"/>
                </a:ext>
              </a:extLst>
            </p:cNvPr>
            <p:cNvSpPr txBox="1"/>
            <p:nvPr/>
          </p:nvSpPr>
          <p:spPr>
            <a:xfrm>
              <a:off x="5340232" y="2812922"/>
              <a:ext cx="1488713" cy="5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b="1" dirty="0">
                  <a:latin typeface="Calibri"/>
                  <a:ea typeface="+mj-ea"/>
                  <a:cs typeface="Calibri"/>
                  <a:sym typeface="Calibri"/>
                </a:rPr>
                <a:t>技术和资源已经完善。目前需要证明区块链可以真正创造商业价值。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Calibri"/>
              </a:endParaRPr>
            </a:p>
          </p:txBody>
        </p:sp>
        <p:cxnSp>
          <p:nvCxnSpPr>
            <p:cNvPr id="90" name="直接连接符 7">
              <a:extLst>
                <a:ext uri="{FF2B5EF4-FFF2-40B4-BE49-F238E27FC236}">
                  <a16:creationId xmlns="" xmlns:a16="http://schemas.microsoft.com/office/drawing/2014/main" id="{E19818B4-EF09-4DB7-B339-980B774B65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560" y="5353676"/>
              <a:ext cx="1" cy="14701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11">
              <a:extLst>
                <a:ext uri="{FF2B5EF4-FFF2-40B4-BE49-F238E27FC236}">
                  <a16:creationId xmlns="" xmlns:a16="http://schemas.microsoft.com/office/drawing/2014/main" id="{EB744615-BA0F-4B81-AD5E-D1D9113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688187" y="5422838"/>
              <a:ext cx="1486409" cy="0"/>
            </a:xfrm>
            <a:prstGeom prst="straightConnector1">
              <a:avLst/>
            </a:prstGeom>
            <a:ln w="1270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7">
              <a:extLst>
                <a:ext uri="{FF2B5EF4-FFF2-40B4-BE49-F238E27FC236}">
                  <a16:creationId xmlns="" xmlns:a16="http://schemas.microsoft.com/office/drawing/2014/main" id="{AC387E01-16EF-49FF-8F7B-139343C0D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4595" y="5353676"/>
              <a:ext cx="1" cy="14701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105">
              <a:extLst>
                <a:ext uri="{FF2B5EF4-FFF2-40B4-BE49-F238E27FC236}">
                  <a16:creationId xmlns="" xmlns:a16="http://schemas.microsoft.com/office/drawing/2014/main" id="{C0214207-259F-4101-9620-8AA3A6D61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0282" y="5355970"/>
              <a:ext cx="1" cy="14701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106">
              <a:extLst>
                <a:ext uri="{FF2B5EF4-FFF2-40B4-BE49-F238E27FC236}">
                  <a16:creationId xmlns="" xmlns:a16="http://schemas.microsoft.com/office/drawing/2014/main" id="{1FDFDA9A-6E55-41E8-BB18-3090A832E4A7}"/>
                </a:ext>
              </a:extLst>
            </p:cNvPr>
            <p:cNvCxnSpPr>
              <a:cxnSpLocks/>
            </p:cNvCxnSpPr>
            <p:nvPr/>
          </p:nvCxnSpPr>
          <p:spPr>
            <a:xfrm>
              <a:off x="3260909" y="5422838"/>
              <a:ext cx="1592556" cy="0"/>
            </a:xfrm>
            <a:prstGeom prst="straightConnector1">
              <a:avLst/>
            </a:prstGeom>
            <a:ln w="1270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107">
              <a:extLst>
                <a:ext uri="{FF2B5EF4-FFF2-40B4-BE49-F238E27FC236}">
                  <a16:creationId xmlns="" xmlns:a16="http://schemas.microsoft.com/office/drawing/2014/main" id="{5792AA1A-1F9F-4514-807D-3073C5FB0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3465" y="5355970"/>
              <a:ext cx="1" cy="14701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109">
              <a:extLst>
                <a:ext uri="{FF2B5EF4-FFF2-40B4-BE49-F238E27FC236}">
                  <a16:creationId xmlns="" xmlns:a16="http://schemas.microsoft.com/office/drawing/2014/main" id="{AACCA6DB-CC48-4EA0-9BAF-581B1E3B3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6978" y="5356224"/>
              <a:ext cx="1" cy="14701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110">
              <a:extLst>
                <a:ext uri="{FF2B5EF4-FFF2-40B4-BE49-F238E27FC236}">
                  <a16:creationId xmlns="" xmlns:a16="http://schemas.microsoft.com/office/drawing/2014/main" id="{25E57173-1D06-4D91-97FA-7D8847DE87E1}"/>
                </a:ext>
              </a:extLst>
            </p:cNvPr>
            <p:cNvCxnSpPr>
              <a:cxnSpLocks/>
            </p:cNvCxnSpPr>
            <p:nvPr/>
          </p:nvCxnSpPr>
          <p:spPr>
            <a:xfrm>
              <a:off x="4937605" y="5422838"/>
              <a:ext cx="2302216" cy="0"/>
            </a:xfrm>
            <a:prstGeom prst="straightConnector1">
              <a:avLst/>
            </a:prstGeom>
            <a:ln w="1270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111">
              <a:extLst>
                <a:ext uri="{FF2B5EF4-FFF2-40B4-BE49-F238E27FC236}">
                  <a16:creationId xmlns="" xmlns:a16="http://schemas.microsoft.com/office/drawing/2014/main" id="{ED2857D3-0355-4ECD-B2E7-678A5AE64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9821" y="5356224"/>
              <a:ext cx="1" cy="14701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13">
              <a:extLst>
                <a:ext uri="{FF2B5EF4-FFF2-40B4-BE49-F238E27FC236}">
                  <a16:creationId xmlns="" xmlns:a16="http://schemas.microsoft.com/office/drawing/2014/main" id="{1151F8D4-1083-41B9-935C-7ADA2A4F2A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1254" y="5356224"/>
              <a:ext cx="1" cy="14701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114">
              <a:extLst>
                <a:ext uri="{FF2B5EF4-FFF2-40B4-BE49-F238E27FC236}">
                  <a16:creationId xmlns="" xmlns:a16="http://schemas.microsoft.com/office/drawing/2014/main" id="{410BFF0C-4E4C-43CC-9557-4A5AC4126F8B}"/>
                </a:ext>
              </a:extLst>
            </p:cNvPr>
            <p:cNvCxnSpPr>
              <a:cxnSpLocks/>
            </p:cNvCxnSpPr>
            <p:nvPr/>
          </p:nvCxnSpPr>
          <p:spPr>
            <a:xfrm>
              <a:off x="7321881" y="5422838"/>
              <a:ext cx="1930975" cy="0"/>
            </a:xfrm>
            <a:prstGeom prst="straightConnector1">
              <a:avLst/>
            </a:prstGeom>
            <a:ln w="1270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15">
              <a:extLst>
                <a:ext uri="{FF2B5EF4-FFF2-40B4-BE49-F238E27FC236}">
                  <a16:creationId xmlns="" xmlns:a16="http://schemas.microsoft.com/office/drawing/2014/main" id="{576D69B8-A2F6-4304-B914-127649F3C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2856" y="5356224"/>
              <a:ext cx="1" cy="14701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36">
              <a:extLst>
                <a:ext uri="{FF2B5EF4-FFF2-40B4-BE49-F238E27FC236}">
                  <a16:creationId xmlns="" xmlns:a16="http://schemas.microsoft.com/office/drawing/2014/main" id="{74743B2F-C09E-4CB6-9A79-7363A726406E}"/>
                </a:ext>
              </a:extLst>
            </p:cNvPr>
            <p:cNvSpPr txBox="1"/>
            <p:nvPr/>
          </p:nvSpPr>
          <p:spPr>
            <a:xfrm>
              <a:off x="1914675" y="5313123"/>
              <a:ext cx="1034989" cy="26108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sym typeface="Calibri"/>
                </a:rPr>
                <a:t>2008-2015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03" name="文本框 120">
              <a:extLst>
                <a:ext uri="{FF2B5EF4-FFF2-40B4-BE49-F238E27FC236}">
                  <a16:creationId xmlns="" xmlns:a16="http://schemas.microsoft.com/office/drawing/2014/main" id="{ABA37615-1B2D-421E-AFA3-BB2DBECF43F4}"/>
                </a:ext>
              </a:extLst>
            </p:cNvPr>
            <p:cNvSpPr txBox="1"/>
            <p:nvPr/>
          </p:nvSpPr>
          <p:spPr>
            <a:xfrm>
              <a:off x="3535664" y="5313123"/>
              <a:ext cx="1034989" cy="26108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sym typeface="Calibri"/>
                </a:rPr>
                <a:t>2015-2018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04" name="文本框 121">
              <a:extLst>
                <a:ext uri="{FF2B5EF4-FFF2-40B4-BE49-F238E27FC236}">
                  <a16:creationId xmlns="" xmlns:a16="http://schemas.microsoft.com/office/drawing/2014/main" id="{F4F0B00E-CB16-4E8F-8E49-B8B6788B2D85}"/>
                </a:ext>
              </a:extLst>
            </p:cNvPr>
            <p:cNvSpPr txBox="1"/>
            <p:nvPr/>
          </p:nvSpPr>
          <p:spPr>
            <a:xfrm>
              <a:off x="5567095" y="5313123"/>
              <a:ext cx="1034989" cy="246221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sym typeface="Calibri"/>
                </a:rPr>
                <a:t>2018-2022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05" name="文本框 122">
              <a:extLst>
                <a:ext uri="{FF2B5EF4-FFF2-40B4-BE49-F238E27FC236}">
                  <a16:creationId xmlns="" xmlns:a16="http://schemas.microsoft.com/office/drawing/2014/main" id="{B3B42B19-368E-42ED-B635-2DDA639CB00F}"/>
                </a:ext>
              </a:extLst>
            </p:cNvPr>
            <p:cNvSpPr txBox="1"/>
            <p:nvPr/>
          </p:nvSpPr>
          <p:spPr>
            <a:xfrm>
              <a:off x="7767880" y="5313123"/>
              <a:ext cx="1034989" cy="246221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sym typeface="Calibri"/>
                </a:rPr>
                <a:t>2022 and Beyond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06" name="文本框 71">
              <a:extLst>
                <a:ext uri="{FF2B5EF4-FFF2-40B4-BE49-F238E27FC236}">
                  <a16:creationId xmlns="" xmlns:a16="http://schemas.microsoft.com/office/drawing/2014/main" id="{926F982F-40A5-451D-A7D3-EBAED9F09EF4}"/>
                </a:ext>
              </a:extLst>
            </p:cNvPr>
            <p:cNvSpPr txBox="1"/>
            <p:nvPr/>
          </p:nvSpPr>
          <p:spPr>
            <a:xfrm>
              <a:off x="3379797" y="4071643"/>
              <a:ext cx="1278517" cy="424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b="1" dirty="0">
                  <a:latin typeface="Calibri"/>
                  <a:ea typeface="+mj-ea"/>
                  <a:cs typeface="Calibri"/>
                  <a:sym typeface="Calibri"/>
                </a:rPr>
                <a:t>图灵完备的公链基础设施产生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07" name="文本框 60">
              <a:extLst>
                <a:ext uri="{FF2B5EF4-FFF2-40B4-BE49-F238E27FC236}">
                  <a16:creationId xmlns="" xmlns:a16="http://schemas.microsoft.com/office/drawing/2014/main" id="{9E4BC7BF-7B83-41F3-B848-95E1BBC4CDC4}"/>
                </a:ext>
              </a:extLst>
            </p:cNvPr>
            <p:cNvSpPr txBox="1"/>
            <p:nvPr/>
          </p:nvSpPr>
          <p:spPr>
            <a:xfrm>
              <a:off x="5270473" y="2236487"/>
              <a:ext cx="1628232" cy="277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D3D64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商业应用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2D3D64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8" name="矩形: 圆角 29">
              <a:extLst>
                <a:ext uri="{FF2B5EF4-FFF2-40B4-BE49-F238E27FC236}">
                  <a16:creationId xmlns="" xmlns:a16="http://schemas.microsoft.com/office/drawing/2014/main" id="{00AA62DD-5062-4BB1-8DBB-F7A24CDF8384}"/>
                </a:ext>
              </a:extLst>
            </p:cNvPr>
            <p:cNvSpPr/>
            <p:nvPr/>
          </p:nvSpPr>
          <p:spPr>
            <a:xfrm>
              <a:off x="857648" y="1694709"/>
              <a:ext cx="756030" cy="504451"/>
            </a:xfrm>
            <a:prstGeom prst="roundRect">
              <a:avLst/>
            </a:prstGeom>
            <a:solidFill>
              <a:srgbClr val="889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sym typeface="Calibri"/>
                </a:rPr>
                <a:t>商业化实现</a:t>
              </a:r>
            </a:p>
          </p:txBody>
        </p:sp>
        <p:sp>
          <p:nvSpPr>
            <p:cNvPr id="109" name="文本框 81">
              <a:extLst>
                <a:ext uri="{FF2B5EF4-FFF2-40B4-BE49-F238E27FC236}">
                  <a16:creationId xmlns="" xmlns:a16="http://schemas.microsoft.com/office/drawing/2014/main" id="{7A0BA6FC-49D2-41CD-BCD8-404EBCC0EFD8}"/>
                </a:ext>
              </a:extLst>
            </p:cNvPr>
            <p:cNvSpPr txBox="1"/>
            <p:nvPr/>
          </p:nvSpPr>
          <p:spPr>
            <a:xfrm>
              <a:off x="7592300" y="2552768"/>
              <a:ext cx="1386147" cy="5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00" b="1" dirty="0">
                  <a:latin typeface="Calibri"/>
                  <a:ea typeface="+mj-ea"/>
                  <a:cs typeface="Calibri"/>
                  <a:sym typeface="Calibri"/>
                </a:rPr>
                <a:t>商业模式得到验证，最终一些成功的应用会得到大规模的应用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73EA08D-14BE-4B42-8C40-31F0A39E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78" y="3405127"/>
            <a:ext cx="635643" cy="650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924BD95-E603-4CA3-8C2E-642EF84FD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708" y="3003614"/>
            <a:ext cx="650898" cy="65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4F7238A-B292-403B-A4B9-1F15F7CB6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762" y="1737200"/>
            <a:ext cx="545798" cy="545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4392683-88CD-42B0-BA56-02AA2525E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98" y="1489629"/>
            <a:ext cx="682845" cy="677510"/>
          </a:xfrm>
          <a:prstGeom prst="rect">
            <a:avLst/>
          </a:prstGeom>
        </p:spPr>
      </p:pic>
      <p:sp>
        <p:nvSpPr>
          <p:cNvPr id="110" name="Text Placeholder 2">
            <a:extLst>
              <a:ext uri="{FF2B5EF4-FFF2-40B4-BE49-F238E27FC236}">
                <a16:creationId xmlns="" xmlns:a16="http://schemas.microsoft.com/office/drawing/2014/main" id="{1900D5B1-DB7C-4EA4-8490-70B46EE8C75E}"/>
              </a:ext>
            </a:extLst>
          </p:cNvPr>
          <p:cNvSpPr txBox="1"/>
          <p:nvPr/>
        </p:nvSpPr>
        <p:spPr>
          <a:xfrm>
            <a:off x="6370947" y="3792656"/>
            <a:ext cx="1771049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600"/>
              </a:spcBef>
              <a:defRPr>
                <a:solidFill>
                  <a:srgbClr val="638CAE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38CAE"/>
                </a:solidFill>
                <a:effectLst/>
                <a:uLnTx/>
                <a:uFillTx/>
                <a:latin typeface="Gill Sans MT"/>
                <a:sym typeface="Gill Sans MT"/>
              </a:rPr>
              <a:t>当前区块链行业的挑战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638CAE"/>
              </a:solidFill>
              <a:effectLst/>
              <a:uLnTx/>
              <a:uFillTx/>
              <a:latin typeface="Gill Sans MT"/>
              <a:sym typeface="Gill Sans MT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638CAE"/>
                </a:solidFill>
                <a:effectLst/>
                <a:uLnTx/>
                <a:uFillTx/>
                <a:latin typeface="Gill Sans MT"/>
                <a:sym typeface="Gill Sans MT"/>
              </a:rPr>
              <a:t>(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38CAE"/>
                </a:solidFill>
                <a:effectLst/>
                <a:uLnTx/>
                <a:uFillTx/>
                <a:latin typeface="Gill Sans MT"/>
                <a:sym typeface="Gill Sans MT"/>
              </a:rPr>
              <a:t>同样是大多数新兴科技面临的挑战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638CAE"/>
                </a:solidFill>
                <a:effectLst/>
                <a:uLnTx/>
                <a:uFillTx/>
                <a:latin typeface="Gill Sans MT"/>
                <a:sym typeface="Gill Sans MT"/>
              </a:rPr>
              <a:t>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38CAE"/>
              </a:solidFill>
              <a:effectLst/>
              <a:uLnTx/>
              <a:uFillTx/>
              <a:latin typeface="Gill Sans MT"/>
              <a:sym typeface="Gill Sans MT"/>
            </a:endParaRPr>
          </a:p>
        </p:txBody>
      </p:sp>
      <p:sp>
        <p:nvSpPr>
          <p:cNvPr id="112" name="U-Turn Arrow 91">
            <a:extLst>
              <a:ext uri="{FF2B5EF4-FFF2-40B4-BE49-F238E27FC236}">
                <a16:creationId xmlns="" xmlns:a16="http://schemas.microsoft.com/office/drawing/2014/main" id="{5C8CB884-430E-459F-B350-310DB4D7F6D9}"/>
              </a:ext>
            </a:extLst>
          </p:cNvPr>
          <p:cNvSpPr/>
          <p:nvPr/>
        </p:nvSpPr>
        <p:spPr>
          <a:xfrm>
            <a:off x="5149720" y="2218027"/>
            <a:ext cx="1075051" cy="1236907"/>
          </a:xfrm>
          <a:prstGeom prst="uturnArrow">
            <a:avLst>
              <a:gd name="adj1" fmla="val 11841"/>
              <a:gd name="adj2" fmla="val 15932"/>
              <a:gd name="adj3" fmla="val 17803"/>
              <a:gd name="adj4" fmla="val 37011"/>
              <a:gd name="adj5" fmla="val 4253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707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2A7D0B71-A4D1-E14D-B962-F19EBA1AC8B2}"/>
              </a:ext>
            </a:extLst>
          </p:cNvPr>
          <p:cNvSpPr txBox="1">
            <a:spLocks/>
          </p:cNvSpPr>
          <p:nvPr/>
        </p:nvSpPr>
        <p:spPr>
          <a:xfrm>
            <a:off x="686585" y="3300812"/>
            <a:ext cx="7067123" cy="3486228"/>
          </a:xfrm>
          <a:prstGeom prst="rect">
            <a:avLst/>
          </a:prstGeom>
        </p:spPr>
        <p:txBody>
          <a:bodyPr>
            <a:normAutofit/>
          </a:bodyPr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hangingPunct="1"/>
            <a:endParaRPr lang="en-US" sz="1200" dirty="0">
              <a:solidFill>
                <a:schemeClr val="bg2"/>
              </a:solidFill>
            </a:endParaRPr>
          </a:p>
          <a:p>
            <a:pPr lvl="1" hangingPunct="1"/>
            <a:endParaRPr lang="en-US" sz="1200" dirty="0">
              <a:solidFill>
                <a:schemeClr val="bg2"/>
              </a:solidFill>
            </a:endParaRPr>
          </a:p>
          <a:p>
            <a:pPr lvl="1" hangingPunct="1"/>
            <a:endParaRPr lang="en-US" sz="1200" dirty="0">
              <a:solidFill>
                <a:schemeClr val="bg2"/>
              </a:solidFill>
            </a:endParaRPr>
          </a:p>
          <a:p>
            <a:pPr hangingPunct="1"/>
            <a:endParaRPr lang="en-US" sz="1200" dirty="0">
              <a:solidFill>
                <a:schemeClr val="bg2"/>
              </a:solidFill>
            </a:endParaRPr>
          </a:p>
          <a:p>
            <a:pPr hangingPunct="1"/>
            <a:endParaRPr lang="en-US" sz="1200" dirty="0">
              <a:solidFill>
                <a:schemeClr val="bg2"/>
              </a:solidFill>
            </a:endParaRPr>
          </a:p>
          <a:p>
            <a:pPr lvl="1" hangingPunct="1"/>
            <a:endParaRPr lang="en-US" sz="1200" dirty="0">
              <a:solidFill>
                <a:schemeClr val="bg2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="" xmlns:a16="http://schemas.microsoft.com/office/drawing/2014/main" id="{C7213EF5-0726-0F41-8F6D-D2B23BC3B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029178"/>
              </p:ext>
            </p:extLst>
          </p:nvPr>
        </p:nvGraphicFramePr>
        <p:xfrm>
          <a:off x="6669241" y="2699568"/>
          <a:ext cx="4425558" cy="2747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>
            <a:extLst>
              <a:ext uri="{FF2B5EF4-FFF2-40B4-BE49-F238E27FC236}">
                <a16:creationId xmlns="" xmlns:a16="http://schemas.microsoft.com/office/drawing/2014/main" id="{1E860973-9208-7D42-A552-FBE7D9336949}"/>
              </a:ext>
            </a:extLst>
          </p:cNvPr>
          <p:cNvSpPr txBox="1">
            <a:spLocks/>
          </p:cNvSpPr>
          <p:nvPr/>
        </p:nvSpPr>
        <p:spPr>
          <a:xfrm>
            <a:off x="609600" y="448496"/>
            <a:ext cx="10972800" cy="66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464653"/>
                </a:solidFill>
                <a:uFillTx/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hangingPunct="1"/>
            <a:r>
              <a:rPr lang="zh-CN" altLang="en-US" sz="2600" b="1" dirty="0"/>
              <a:t>目前公链生态现状</a:t>
            </a:r>
            <a:endParaRPr lang="en-US" altLang="zh-CN" sz="26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8C2782BF-5AC0-814D-AE3D-3165C87584E2}"/>
              </a:ext>
            </a:extLst>
          </p:cNvPr>
          <p:cNvSpPr txBox="1">
            <a:spLocks/>
          </p:cNvSpPr>
          <p:nvPr/>
        </p:nvSpPr>
        <p:spPr>
          <a:xfrm>
            <a:off x="611999" y="1169233"/>
            <a:ext cx="11246625" cy="1615465"/>
          </a:xfrm>
          <a:prstGeom prst="rect">
            <a:avLst/>
          </a:prstGeom>
        </p:spPr>
        <p:txBody>
          <a:bodyPr>
            <a:normAutofit/>
          </a:bodyPr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随着智能合约的出现，图灵完备的公链将成为</a:t>
            </a:r>
            <a:r>
              <a:rPr lang="en-US" altLang="zh-CN" sz="1600" dirty="0">
                <a:solidFill>
                  <a:schemeClr val="bg2"/>
                </a:solidFill>
                <a:latin typeface="Gill Sans MT" panose="020B0502020104020203" pitchFamily="34" charset="0"/>
              </a:rPr>
              <a:t>Web3.0</a:t>
            </a: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时代的关键基础设施之一</a:t>
            </a:r>
            <a:endParaRPr lang="en-US" sz="1600" dirty="0">
              <a:solidFill>
                <a:schemeClr val="bg2"/>
              </a:solidFill>
              <a:latin typeface="Gill Sans MT" panose="020B0502020104020203" pitchFamily="34" charset="0"/>
            </a:endParaRPr>
          </a:p>
          <a:p>
            <a:pPr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不同于比特币，图灵完备的公链可以部署和运行智能合约，可以被用于价值存储和支付以外的更多应用场景</a:t>
            </a:r>
            <a:endParaRPr lang="en-US" sz="1600" dirty="0">
              <a:solidFill>
                <a:schemeClr val="bg2"/>
              </a:solidFill>
              <a:latin typeface="Gill Sans MT" panose="020B0502020104020203" pitchFamily="34" charset="0"/>
            </a:endParaRPr>
          </a:p>
          <a:p>
            <a:pPr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公链生态的价值通常可以通过链上所运行应用的价值来衡量</a:t>
            </a:r>
            <a:endParaRPr lang="en-US" sz="1600" dirty="0">
              <a:solidFill>
                <a:schemeClr val="bg2"/>
              </a:solidFill>
              <a:latin typeface="Gill Sans MT" panose="020B0502020104020203" pitchFamily="34" charset="0"/>
            </a:endParaRPr>
          </a:p>
          <a:p>
            <a:pPr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目前阶段，大多数公链专注于协议本身的技术开发，依赖社区开发者来开发去中心化应用（“</a:t>
            </a:r>
            <a:r>
              <a:rPr lang="en-US" altLang="zh-CN" sz="1600" dirty="0">
                <a:solidFill>
                  <a:schemeClr val="bg2"/>
                </a:solidFill>
                <a:latin typeface="Gill Sans MT" panose="020B0502020104020203" pitchFamily="34" charset="0"/>
              </a:rPr>
              <a:t>dApp</a:t>
            </a: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”）</a:t>
            </a:r>
            <a:endParaRPr lang="en-US" sz="1600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E0349431-2E1A-C044-9332-A8FE8CDFDB16}"/>
              </a:ext>
            </a:extLst>
          </p:cNvPr>
          <p:cNvSpPr txBox="1">
            <a:spLocks/>
          </p:cNvSpPr>
          <p:nvPr/>
        </p:nvSpPr>
        <p:spPr>
          <a:xfrm>
            <a:off x="7300247" y="5252088"/>
            <a:ext cx="3518459" cy="351548"/>
          </a:xfrm>
          <a:prstGeom prst="rect">
            <a:avLst/>
          </a:prstGeom>
        </p:spPr>
        <p:txBody>
          <a:bodyPr>
            <a:normAutofit/>
          </a:bodyPr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marL="0" indent="0" hangingPunct="1">
              <a:buClr>
                <a:schemeClr val="bg2"/>
              </a:buClr>
              <a:buNone/>
              <a:defRPr sz="2000"/>
            </a:pPr>
            <a:r>
              <a:rPr lang="en-US" sz="1100" i="1" dirty="0">
                <a:solidFill>
                  <a:schemeClr val="bg2"/>
                </a:solidFill>
                <a:latin typeface="Gill Sans MT" panose="020B0502020104020203" pitchFamily="34" charset="0"/>
              </a:rPr>
              <a:t>Source: 2019 1</a:t>
            </a:r>
            <a:r>
              <a:rPr lang="en-US" sz="1100" i="1" baseline="30000" dirty="0">
                <a:solidFill>
                  <a:schemeClr val="bg2"/>
                </a:solidFill>
                <a:latin typeface="Gill Sans MT" panose="020B0502020104020203" pitchFamily="34" charset="0"/>
              </a:rPr>
              <a:t>st</a:t>
            </a:r>
            <a:r>
              <a:rPr lang="en-US" sz="1100" i="1" dirty="0">
                <a:solidFill>
                  <a:schemeClr val="bg2"/>
                </a:solidFill>
                <a:latin typeface="Gill Sans MT" panose="020B0502020104020203" pitchFamily="34" charset="0"/>
              </a:rPr>
              <a:t> half dApp Market Report by </a:t>
            </a:r>
            <a:r>
              <a:rPr lang="en-US" sz="1100" i="1" dirty="0" err="1">
                <a:solidFill>
                  <a:schemeClr val="bg2"/>
                </a:solidFill>
                <a:latin typeface="Gill Sans MT" panose="020B0502020104020203" pitchFamily="34" charset="0"/>
              </a:rPr>
              <a:t>DappReview</a:t>
            </a:r>
            <a:endParaRPr lang="en-US" sz="1100" i="1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3832FEE6-CD43-514E-8B33-5BD0D46E7946}"/>
              </a:ext>
            </a:extLst>
          </p:cNvPr>
          <p:cNvSpPr txBox="1">
            <a:spLocks/>
          </p:cNvSpPr>
          <p:nvPr/>
        </p:nvSpPr>
        <p:spPr>
          <a:xfrm>
            <a:off x="832919" y="2882749"/>
            <a:ext cx="5707581" cy="2682729"/>
          </a:xfrm>
          <a:prstGeom prst="rect">
            <a:avLst/>
          </a:prstGeom>
        </p:spPr>
        <p:txBody>
          <a:bodyPr>
            <a:normAutofit/>
          </a:bodyPr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marL="0" indent="0" hangingPunct="1">
              <a:buClr>
                <a:schemeClr val="bg2"/>
              </a:buClr>
              <a:buNone/>
              <a:defRPr sz="2000"/>
            </a:pPr>
            <a:r>
              <a:rPr lang="zh-CN" alt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目前市场上超过半数的</a:t>
            </a:r>
            <a:r>
              <a:rPr lang="en-US" altLang="zh-CN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dApp</a:t>
            </a:r>
            <a:r>
              <a:rPr lang="zh-CN" alt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被使用于赌博或其他高风险的场景。</a:t>
            </a:r>
            <a:r>
              <a:rPr lang="en-US" altLang="zh-CN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dApp</a:t>
            </a:r>
            <a:r>
              <a:rPr lang="zh-CN" alt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用户基数比较局限，大多数</a:t>
            </a:r>
            <a:r>
              <a:rPr lang="en-US" altLang="zh-CN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dApp</a:t>
            </a:r>
            <a:r>
              <a:rPr lang="zh-CN" alt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开发团队没有考虑长期的商业战略。很多</a:t>
            </a:r>
            <a:r>
              <a:rPr lang="en-US" altLang="zh-CN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dApp</a:t>
            </a:r>
            <a:r>
              <a:rPr lang="zh-CN" alt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会存在以下三方面的问题：</a:t>
            </a:r>
          </a:p>
          <a:p>
            <a:pPr lvl="1"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产品质量低下 </a:t>
            </a:r>
            <a:r>
              <a:rPr lang="en-US" altLang="zh-CN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-</a:t>
            </a:r>
            <a:r>
              <a:rPr lang="zh-CN" alt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  </a:t>
            </a: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用户体验差、产品逻辑不完善、运营售后较弱</a:t>
            </a:r>
          </a:p>
          <a:p>
            <a:pPr lvl="1"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无自我生存能力 </a:t>
            </a:r>
            <a:r>
              <a:rPr lang="en-US" altLang="zh-CN" sz="1600" dirty="0">
                <a:solidFill>
                  <a:schemeClr val="bg2"/>
                </a:solidFill>
                <a:latin typeface="Gill Sans MT" panose="020B0502020104020203" pitchFamily="34" charset="0"/>
              </a:rPr>
              <a:t>-</a:t>
            </a: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 没有稳定的盈利模式和长效的运营模式</a:t>
            </a:r>
          </a:p>
          <a:p>
            <a:pPr lvl="1"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r>
              <a:rPr lang="zh-CN" altLang="en-US" sz="1600" b="1" dirty="0">
                <a:solidFill>
                  <a:schemeClr val="bg2"/>
                </a:solidFill>
                <a:latin typeface="Gill Sans MT" panose="020B0502020104020203" pitchFamily="34" charset="0"/>
              </a:rPr>
              <a:t>团队能力低下 </a:t>
            </a:r>
            <a:r>
              <a:rPr lang="en-US" altLang="zh-CN" sz="1600" dirty="0">
                <a:solidFill>
                  <a:schemeClr val="bg2"/>
                </a:solidFill>
                <a:latin typeface="Gill Sans MT" panose="020B0502020104020203" pitchFamily="34" charset="0"/>
              </a:rPr>
              <a:t>-</a:t>
            </a: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 临时工，没有管理运营团队经验，在传统</a:t>
            </a:r>
            <a:r>
              <a:rPr lang="en-US" altLang="zh-CN" sz="1600" dirty="0">
                <a:solidFill>
                  <a:schemeClr val="bg2"/>
                </a:solidFill>
                <a:latin typeface="Gill Sans MT" panose="020B0502020104020203" pitchFamily="34" charset="0"/>
              </a:rPr>
              <a:t>A</a:t>
            </a:r>
            <a:r>
              <a:rPr 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pp</a:t>
            </a:r>
            <a:r>
              <a:rPr lang="zh-CN" alt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体系没有很好的经验累积</a:t>
            </a:r>
            <a:endParaRPr lang="en-US" altLang="zh-CN" sz="1400" dirty="0">
              <a:solidFill>
                <a:schemeClr val="bg2"/>
              </a:solidFill>
              <a:latin typeface="Gill Sans MT" panose="020B0502020104020203" pitchFamily="34" charset="0"/>
            </a:endParaRPr>
          </a:p>
          <a:p>
            <a:pPr lvl="1"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endParaRPr lang="en-US" altLang="zh-CN" sz="1400" dirty="0">
              <a:solidFill>
                <a:schemeClr val="bg2"/>
              </a:solidFill>
              <a:latin typeface="Gill Sans MT" panose="020B0502020104020203" pitchFamily="34" charset="0"/>
            </a:endParaRPr>
          </a:p>
          <a:p>
            <a:pPr hangingPunct="1">
              <a:buClr>
                <a:schemeClr val="bg2"/>
              </a:buClr>
              <a:buFont typeface="Wingdings 3" panose="05040102010807070707" pitchFamily="18" charset="2"/>
              <a:buChar char="}"/>
              <a:defRPr sz="2000"/>
            </a:pPr>
            <a:endParaRPr lang="en-US" sz="1400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B4DD43A9-1E2D-3F4B-AC47-9E44FA6BB608}"/>
              </a:ext>
            </a:extLst>
          </p:cNvPr>
          <p:cNvSpPr txBox="1">
            <a:spLocks/>
          </p:cNvSpPr>
          <p:nvPr/>
        </p:nvSpPr>
        <p:spPr>
          <a:xfrm>
            <a:off x="3157538" y="5749805"/>
            <a:ext cx="5557171" cy="616028"/>
          </a:xfrm>
          <a:prstGeom prst="rect">
            <a:avLst/>
          </a:prstGeom>
        </p:spPr>
        <p:txBody>
          <a:bodyPr>
            <a:noAutofit/>
          </a:bodyPr>
          <a:lstStyle>
            <a:lvl1pPr marL="274320" marR="0" indent="-2743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1pPr>
            <a:lvl2pPr marL="584420" marR="0" indent="-3101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2pPr>
            <a:lvl3pPr marL="89154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3pPr>
            <a:lvl4pPr marL="1198880" marR="0" indent="-3302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4pPr>
            <a:lvl5pPr marL="1514475" marR="0" indent="-3714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Char char="◻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Arial" panose="020B0604020202020204" pitchFamily="34" charset="0"/>
                <a:sym typeface="Gill Sans MT"/>
              </a:defRPr>
            </a:lvl5pPr>
            <a:lvl6pPr marL="1760220" marR="0" indent="-29718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198555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2168434" marR="0" indent="-339634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2407919" marR="0" indent="-3962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Char char="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marL="0" indent="0" hangingPunct="1">
              <a:buClr>
                <a:schemeClr val="bg2"/>
              </a:buClr>
              <a:buNone/>
              <a:defRPr sz="2000"/>
            </a:pPr>
            <a:r>
              <a:rPr lang="zh-CN" altLang="en-US" sz="2000" b="1" dirty="0">
                <a:solidFill>
                  <a:schemeClr val="bg2"/>
                </a:solidFill>
                <a:latin typeface="Gill Sans MT" panose="020B0502020104020203" pitchFamily="34" charset="0"/>
              </a:rPr>
              <a:t>唯链选择了一条不同的建设公链应用生态的思路</a:t>
            </a:r>
            <a:endParaRPr lang="en-US" altLang="zh-CN" sz="2000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322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542791" y="613869"/>
            <a:ext cx="4326341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6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ookman Old Style" charset="0"/>
                <a:ea typeface="Bookman Old Style" charset="0"/>
                <a:cs typeface="Bookman Old Style" charset="0"/>
                <a:sym typeface="Gill Sans MT"/>
              </a:rPr>
              <a:t>ToolChain</a:t>
            </a:r>
            <a:r>
              <a:rPr kumimoji="0" lang="zh-CN" altLang="en-US" sz="2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 MT"/>
              </a:rPr>
              <a:t>要解决的问题</a:t>
            </a:r>
            <a:endParaRPr kumimoji="0" lang="en-US" sz="2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7481" y="1910687"/>
            <a:ext cx="73635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zh-CN" altLang="en-US" dirty="0" smtClean="0"/>
              <a:t>、屏蔽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区块链的特殊性，对区块链智能合约接口进行抽象，便于扩展。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7481" y="3084395"/>
            <a:ext cx="60186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、</a:t>
            </a:r>
            <a:r>
              <a:rPr lang="zh-CN" altLang="en-US" dirty="0"/>
              <a:t>支持业务不断变化</a:t>
            </a:r>
            <a:r>
              <a:rPr lang="zh-CN" altLang="en-US" dirty="0" smtClean="0"/>
              <a:t>，为客户和用户创造价值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7480" y="4394580"/>
            <a:ext cx="585489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3</a:t>
            </a:r>
            <a:r>
              <a:rPr lang="zh-CN" altLang="en-US" dirty="0" smtClean="0"/>
              <a:t>、</a:t>
            </a:r>
            <a:r>
              <a:rPr lang="zh-CN" altLang="en-US" dirty="0"/>
              <a:t>支持方案与技术输出，达到生态共赢</a:t>
            </a:r>
            <a:r>
              <a:rPr lang="zh-CN" altLang="en-US" dirty="0" smtClean="0"/>
              <a:t>。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57774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600502" y="545911"/>
            <a:ext cx="532453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没有银弹，分布式系统与区块链相结合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0" y="1181993"/>
            <a:ext cx="8826033" cy="51743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0500" y="-1057275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5188" y="-1014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lvl="1" indent="0"/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375564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405115" y="1286833"/>
            <a:ext cx="3275634" cy="4662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6" indent="-228606" defTabSz="412761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DNV GL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一道，共同为一家连锁便利店所开发的解决方案，为冷链流程提供端到端的温度数据。</a:t>
            </a:r>
          </a:p>
          <a:p>
            <a:pPr marL="228606" indent="-228606" defTabSz="412761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部署专有物联网传感器，与产品一起收集温度数据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(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还可以收集其他环境数据，如湿度和加速度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)</a:t>
            </a:r>
          </a:p>
          <a:p>
            <a:pPr marL="228606" indent="-228606" defTabSz="41276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DNV GL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认证冷链流程</a:t>
            </a:r>
          </a:p>
          <a:p>
            <a:pPr marL="228606" indent="-228606" defTabSz="41276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LogSafer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Helvetica Light"/>
              </a:rPr>
              <a:t>基于区块链数据为冷链流程提供保险产品 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D21397-2F03-834D-AFA8-8C38546D10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49" y="1286834"/>
            <a:ext cx="8333773" cy="4315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596" y="570005"/>
            <a:ext cx="530120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/>
              <a:t>冷链物流区块链解决方案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854031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质朴">
  <a:themeElements>
    <a:clrScheme name="质朴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00FF"/>
      </a:hlink>
      <a:folHlink>
        <a:srgbClr val="FF00FF"/>
      </a:folHlink>
    </a:clrScheme>
    <a:fontScheme name="质朴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质朴">
  <a:themeElements>
    <a:clrScheme name="质朴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00FF"/>
      </a:hlink>
      <a:folHlink>
        <a:srgbClr val="FF00FF"/>
      </a:folHlink>
    </a:clrScheme>
    <a:fontScheme name="质朴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质朴">
  <a:themeElements>
    <a:clrScheme name="质朴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00FF"/>
      </a:hlink>
      <a:folHlink>
        <a:srgbClr val="FF00FF"/>
      </a:folHlink>
    </a:clrScheme>
    <a:fontScheme name="质朴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18957</TotalTime>
  <Words>1264</Words>
  <Application>Microsoft Macintosh PowerPoint</Application>
  <PresentationFormat>Widescreen</PresentationFormat>
  <Paragraphs>171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Bookman Old Style</vt:lpstr>
      <vt:lpstr>Calibri</vt:lpstr>
      <vt:lpstr>Georgia</vt:lpstr>
      <vt:lpstr>Gill Sans MT</vt:lpstr>
      <vt:lpstr>Helvetica</vt:lpstr>
      <vt:lpstr>Helvetica Light</vt:lpstr>
      <vt:lpstr>Helvetica Neue</vt:lpstr>
      <vt:lpstr>Impact</vt:lpstr>
      <vt:lpstr>PingFang SC</vt:lpstr>
      <vt:lpstr>Tahoma</vt:lpstr>
      <vt:lpstr>Wingdings 3</vt:lpstr>
      <vt:lpstr>等线</vt:lpstr>
      <vt:lpstr>Arial</vt:lpstr>
      <vt:lpstr>质朴</vt:lpstr>
      <vt:lpstr>1_质朴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基于唯链雷神区块链开发的项目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VeChain &amp; Vechain Ecosystem Investment &amp; Incubation Platform (VEIIP)</dc:title>
  <dc:creator>cassie cassie</dc:creator>
  <cp:lastModifiedBy>Microsoft Office User</cp:lastModifiedBy>
  <cp:revision>61</cp:revision>
  <cp:lastPrinted>2018-07-21T14:48:00Z</cp:lastPrinted>
  <dcterms:modified xsi:type="dcterms:W3CDTF">2019-09-11T02:40:12Z</dcterms:modified>
</cp:coreProperties>
</file>